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handoutMasterIdLst>
    <p:handoutMasterId r:id="rId23"/>
  </p:handoutMasterIdLst>
  <p:sldIdLst>
    <p:sldId id="288" r:id="rId2"/>
    <p:sldId id="301" r:id="rId3"/>
    <p:sldId id="302" r:id="rId4"/>
    <p:sldId id="280" r:id="rId5"/>
    <p:sldId id="281" r:id="rId6"/>
    <p:sldId id="282" r:id="rId7"/>
    <p:sldId id="285" r:id="rId8"/>
    <p:sldId id="286" r:id="rId9"/>
    <p:sldId id="289" r:id="rId10"/>
    <p:sldId id="290" r:id="rId11"/>
    <p:sldId id="291" r:id="rId12"/>
    <p:sldId id="292" r:id="rId13"/>
    <p:sldId id="294" r:id="rId14"/>
    <p:sldId id="295" r:id="rId15"/>
    <p:sldId id="296" r:id="rId16"/>
    <p:sldId id="297" r:id="rId17"/>
    <p:sldId id="298" r:id="rId18"/>
    <p:sldId id="299" r:id="rId19"/>
    <p:sldId id="303" r:id="rId20"/>
    <p:sldId id="304" r:id="rId21"/>
    <p:sldId id="30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3" d="100"/>
          <a:sy n="73" d="100"/>
        </p:scale>
        <p:origin x="4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5008CFE8-22B0-40C5-A455-DB50D5455008}" type="datetimeFigureOut">
              <a:rPr lang="en-GB" smtClean="0"/>
              <a:t>05/06/2018</a:t>
            </a:fld>
            <a:endParaRPr lang="en-GB"/>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46DAF21D-BD1C-4B69-81B3-40E24927074F}" type="slidenum">
              <a:rPr lang="en-GB" smtClean="0"/>
              <a:t>‹#›</a:t>
            </a:fld>
            <a:endParaRPr lang="en-GB"/>
          </a:p>
        </p:txBody>
      </p:sp>
    </p:spTree>
    <p:extLst>
      <p:ext uri="{BB962C8B-B14F-4D97-AF65-F5344CB8AC3E}">
        <p14:creationId xmlns:p14="http://schemas.microsoft.com/office/powerpoint/2010/main" val="27712377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F5BA07-D158-4197-B043-FF77DED7B4B9}"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117322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BA07-D158-4197-B043-FF77DED7B4B9}"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214544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BA07-D158-4197-B043-FF77DED7B4B9}"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D486E6-2049-4049-AE21-BDCCC724FD38}"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008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4F5BA07-D158-4197-B043-FF77DED7B4B9}" type="datetimeFigureOut">
              <a:rPr lang="en-GB" smtClean="0"/>
              <a:t>05/06/2018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391088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4F5BA07-D158-4197-B043-FF77DED7B4B9}" type="datetimeFigureOut">
              <a:rPr lang="en-GB" smtClean="0"/>
              <a:t>05/06/2018</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D486E6-2049-4049-AE21-BDCCC724FD38}"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479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4F5BA07-D158-4197-B043-FF77DED7B4B9}" type="datetimeFigureOut">
              <a:rPr lang="en-GB" smtClean="0"/>
              <a:t>05/06/2018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99151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5BA07-D158-4197-B043-FF77DED7B4B9}"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198937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5BA07-D158-4197-B043-FF77DED7B4B9}"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238339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5BA07-D158-4197-B043-FF77DED7B4B9}"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1634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BA07-D158-4197-B043-FF77DED7B4B9}"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74983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F5BA07-D158-4197-B043-FF77DED7B4B9}" type="datetimeFigureOut">
              <a:rPr lang="en-GB" smtClean="0"/>
              <a:t>05/06/2018</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389121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5BA07-D158-4197-B043-FF77DED7B4B9}" type="datetimeFigureOut">
              <a:rPr lang="en-GB" smtClean="0"/>
              <a:t>05/06/2018</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333526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5BA07-D158-4197-B043-FF77DED7B4B9}" type="datetimeFigureOut">
              <a:rPr lang="en-GB" smtClean="0"/>
              <a:t>05/06/2018</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244415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5BA07-D158-4197-B043-FF77DED7B4B9}" type="datetimeFigureOut">
              <a:rPr lang="en-GB" smtClean="0"/>
              <a:t>05/06/2018</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34643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5BA07-D158-4197-B043-FF77DED7B4B9}" type="datetimeFigureOut">
              <a:rPr lang="en-GB" smtClean="0"/>
              <a:t>05/06/2018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270187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5BA07-D158-4197-B043-FF77DED7B4B9}" type="datetimeFigureOut">
              <a:rPr lang="en-GB" smtClean="0"/>
              <a:t>05/06/2018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D486E6-2049-4049-AE21-BDCCC724FD38}" type="slidenum">
              <a:rPr lang="en-GB" smtClean="0"/>
              <a:t>‹#›</a:t>
            </a:fld>
            <a:endParaRPr lang="en-GB"/>
          </a:p>
        </p:txBody>
      </p:sp>
    </p:spTree>
    <p:extLst>
      <p:ext uri="{BB962C8B-B14F-4D97-AF65-F5344CB8AC3E}">
        <p14:creationId xmlns:p14="http://schemas.microsoft.com/office/powerpoint/2010/main" val="100615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4F5BA07-D158-4197-B043-FF77DED7B4B9}" type="datetimeFigureOut">
              <a:rPr lang="en-GB" smtClean="0"/>
              <a:t>05/06/2018</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8D486E6-2049-4049-AE21-BDCCC724FD38}" type="slidenum">
              <a:rPr lang="en-GB" smtClean="0"/>
              <a:t>‹#›</a:t>
            </a:fld>
            <a:endParaRPr lang="en-GB"/>
          </a:p>
        </p:txBody>
      </p:sp>
    </p:spTree>
    <p:extLst>
      <p:ext uri="{BB962C8B-B14F-4D97-AF65-F5344CB8AC3E}">
        <p14:creationId xmlns:p14="http://schemas.microsoft.com/office/powerpoint/2010/main" val="273176795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Saint Edward’s Catholic Academy</a:t>
            </a:r>
          </a:p>
        </p:txBody>
      </p:sp>
      <p:sp>
        <p:nvSpPr>
          <p:cNvPr id="3" name="Content Placeholder 2"/>
          <p:cNvSpPr>
            <a:spLocks noGrp="1"/>
          </p:cNvSpPr>
          <p:nvPr>
            <p:ph idx="1"/>
          </p:nvPr>
        </p:nvSpPr>
        <p:spPr>
          <a:xfrm>
            <a:off x="2846789" y="2326783"/>
            <a:ext cx="8915400" cy="3777622"/>
          </a:xfrm>
        </p:spPr>
        <p:txBody>
          <a:bodyPr>
            <a:normAutofit/>
          </a:bodyPr>
          <a:lstStyle/>
          <a:p>
            <a:pPr marL="0" indent="0">
              <a:buNone/>
            </a:pPr>
            <a:r>
              <a:rPr lang="en-GB" sz="8800" dirty="0">
                <a:solidFill>
                  <a:schemeClr val="accent1"/>
                </a:solidFill>
              </a:rPr>
              <a:t>RSE Meeting</a:t>
            </a:r>
          </a:p>
          <a:p>
            <a:pPr marL="0" indent="0">
              <a:buNone/>
            </a:pPr>
            <a:endParaRPr lang="en-GB" sz="2000" dirty="0"/>
          </a:p>
          <a:p>
            <a:pPr marL="0" indent="0">
              <a:buNone/>
            </a:pPr>
            <a:r>
              <a:rPr lang="en-GB" sz="2000" b="1" dirty="0"/>
              <a:t>Wednesday 6</a:t>
            </a:r>
            <a:r>
              <a:rPr lang="en-GB" sz="2000" b="1" baseline="30000" dirty="0"/>
              <a:t>th</a:t>
            </a:r>
            <a:r>
              <a:rPr lang="en-GB" sz="2000" b="1" dirty="0"/>
              <a:t> June 2018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095" y="4456090"/>
            <a:ext cx="1984530" cy="2287050"/>
          </a:xfrm>
          <a:prstGeom prst="rect">
            <a:avLst/>
          </a:prstGeom>
        </p:spPr>
      </p:pic>
    </p:spTree>
    <p:extLst>
      <p:ext uri="{BB962C8B-B14F-4D97-AF65-F5344CB8AC3E}">
        <p14:creationId xmlns:p14="http://schemas.microsoft.com/office/powerpoint/2010/main" val="362133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045" y="624110"/>
            <a:ext cx="8911687" cy="1280890"/>
          </a:xfrm>
        </p:spPr>
        <p:txBody>
          <a:bodyPr/>
          <a:lstStyle/>
          <a:p>
            <a:r>
              <a:rPr lang="en-GB" u="sng" dirty="0">
                <a:solidFill>
                  <a:schemeClr val="accent1"/>
                </a:solidFill>
              </a:rPr>
              <a:t>A Journey in Love</a:t>
            </a:r>
          </a:p>
        </p:txBody>
      </p:sp>
      <p:sp>
        <p:nvSpPr>
          <p:cNvPr id="3" name="Content Placeholder 2"/>
          <p:cNvSpPr>
            <a:spLocks noGrp="1"/>
          </p:cNvSpPr>
          <p:nvPr>
            <p:ph idx="1"/>
          </p:nvPr>
        </p:nvSpPr>
        <p:spPr>
          <a:xfrm>
            <a:off x="2228045" y="1264555"/>
            <a:ext cx="9276567" cy="3777622"/>
          </a:xfrm>
        </p:spPr>
        <p:txBody>
          <a:bodyPr/>
          <a:lstStyle/>
          <a:p>
            <a:pPr marL="0" indent="0">
              <a:buNone/>
            </a:pPr>
            <a:r>
              <a:rPr lang="en-GB" dirty="0"/>
              <a:t/>
            </a:r>
            <a:br>
              <a:rPr lang="en-GB" dirty="0"/>
            </a:br>
            <a:r>
              <a:rPr lang="en-GB" sz="3600" dirty="0">
                <a:solidFill>
                  <a:schemeClr val="accent4"/>
                </a:solidFill>
              </a:rPr>
              <a:t>This scheme has as its core the belief that we are made in the image and likeness of God and as a consequence, gender and sexuality are God’s gift.</a:t>
            </a: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13263"/>
          <a:stretch/>
        </p:blipFill>
        <p:spPr>
          <a:xfrm>
            <a:off x="4763530" y="4056845"/>
            <a:ext cx="3840716" cy="2498501"/>
          </a:xfrm>
          <a:prstGeom prst="round2DiagRect">
            <a:avLst>
              <a:gd name="adj1" fmla="val 16667"/>
              <a:gd name="adj2" fmla="val 8807"/>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913" y="5177306"/>
            <a:ext cx="1358712" cy="1565833"/>
          </a:xfrm>
          <a:prstGeom prst="rect">
            <a:avLst/>
          </a:prstGeom>
        </p:spPr>
      </p:pic>
    </p:spTree>
    <p:extLst>
      <p:ext uri="{BB962C8B-B14F-4D97-AF65-F5344CB8AC3E}">
        <p14:creationId xmlns:p14="http://schemas.microsoft.com/office/powerpoint/2010/main" val="35629585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045" y="624110"/>
            <a:ext cx="8911687" cy="1280890"/>
          </a:xfrm>
        </p:spPr>
        <p:txBody>
          <a:bodyPr/>
          <a:lstStyle/>
          <a:p>
            <a:r>
              <a:rPr lang="en-GB" u="sng" dirty="0">
                <a:solidFill>
                  <a:schemeClr val="accent1"/>
                </a:solidFill>
              </a:rPr>
              <a:t>A Journey in Love</a:t>
            </a:r>
          </a:p>
        </p:txBody>
      </p:sp>
      <p:sp>
        <p:nvSpPr>
          <p:cNvPr id="3" name="Content Placeholder 2"/>
          <p:cNvSpPr>
            <a:spLocks noGrp="1"/>
          </p:cNvSpPr>
          <p:nvPr>
            <p:ph idx="1"/>
          </p:nvPr>
        </p:nvSpPr>
        <p:spPr>
          <a:xfrm>
            <a:off x="2228045" y="1264555"/>
            <a:ext cx="9276567" cy="3777622"/>
          </a:xfrm>
        </p:spPr>
        <p:txBody>
          <a:bodyPr/>
          <a:lstStyle/>
          <a:p>
            <a:pPr marL="0" indent="0">
              <a:buNone/>
            </a:pPr>
            <a:r>
              <a:rPr lang="en-GB" dirty="0"/>
              <a:t/>
            </a:r>
            <a:br>
              <a:rPr lang="en-GB" dirty="0"/>
            </a:br>
            <a:endParaRPr lang="en-GB" sz="3600" dirty="0">
              <a:solidFill>
                <a:schemeClr val="accent4"/>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913" y="5177306"/>
            <a:ext cx="1358712" cy="1565833"/>
          </a:xfrm>
          <a:prstGeom prst="rect">
            <a:avLst/>
          </a:prstGeom>
        </p:spPr>
      </p:pic>
      <p:sp>
        <p:nvSpPr>
          <p:cNvPr id="6" name="TextBox 5"/>
          <p:cNvSpPr txBox="1"/>
          <p:nvPr/>
        </p:nvSpPr>
        <p:spPr>
          <a:xfrm>
            <a:off x="2318197" y="1558344"/>
            <a:ext cx="8255358" cy="4524315"/>
          </a:xfrm>
          <a:prstGeom prst="rect">
            <a:avLst/>
          </a:prstGeom>
          <a:noFill/>
        </p:spPr>
        <p:txBody>
          <a:bodyPr wrap="square" rtlCol="0">
            <a:spAutoFit/>
          </a:bodyPr>
          <a:lstStyle/>
          <a:p>
            <a:r>
              <a:rPr lang="en-GB" sz="3200" dirty="0"/>
              <a:t>An aspect of the mystery of love is covered in each year group. Children are encouraged to marvel at the wonder and beauty of God’s love. This is reflected through a series of suggested, progressive and developmental tasks which focus on physical, social, emotional, intellectual and spiritual development.</a:t>
            </a:r>
          </a:p>
        </p:txBody>
      </p:sp>
    </p:spTree>
    <p:extLst>
      <p:ext uri="{BB962C8B-B14F-4D97-AF65-F5344CB8AC3E}">
        <p14:creationId xmlns:p14="http://schemas.microsoft.com/office/powerpoint/2010/main" val="4285745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37697" y="-42068"/>
            <a:ext cx="3505199" cy="976312"/>
          </a:xfrm>
        </p:spPr>
        <p:txBody>
          <a:bodyPr>
            <a:normAutofit/>
          </a:bodyPr>
          <a:lstStyle/>
          <a:p>
            <a:r>
              <a:rPr lang="en-GB" sz="3600" u="sng" dirty="0">
                <a:solidFill>
                  <a:schemeClr val="accent1"/>
                </a:solidFill>
              </a:rPr>
              <a:t>Reception</a:t>
            </a:r>
          </a:p>
        </p:txBody>
      </p:sp>
      <p:sp>
        <p:nvSpPr>
          <p:cNvPr id="5" name="Content Placeholder 4"/>
          <p:cNvSpPr>
            <a:spLocks noGrp="1"/>
          </p:cNvSpPr>
          <p:nvPr>
            <p:ph idx="1"/>
          </p:nvPr>
        </p:nvSpPr>
        <p:spPr>
          <a:xfrm>
            <a:off x="1699497" y="3047619"/>
            <a:ext cx="5181600" cy="5414963"/>
          </a:xfrm>
        </p:spPr>
        <p:txBody>
          <a:bodyPr>
            <a:noAutofit/>
          </a:bodyPr>
          <a:lstStyle/>
          <a:p>
            <a:pPr marL="0" indent="0">
              <a:buNone/>
            </a:pPr>
            <a:r>
              <a:rPr lang="en-GB" sz="2000" u="sng" dirty="0">
                <a:solidFill>
                  <a:schemeClr val="accent1"/>
                </a:solidFill>
                <a:latin typeface="Calibri" panose="020F0502020204030204" pitchFamily="34" charset="0"/>
              </a:rPr>
              <a:t>Physical</a:t>
            </a:r>
            <a:r>
              <a:rPr lang="en-GB" sz="2000" dirty="0">
                <a:solidFill>
                  <a:srgbClr val="FF0000"/>
                </a:solidFill>
                <a:latin typeface="Calibri" panose="020F0502020204030204" pitchFamily="34" charset="0"/>
              </a:rPr>
              <a:t/>
            </a:r>
            <a:br>
              <a:rPr lang="en-GB" sz="2000" dirty="0">
                <a:solidFill>
                  <a:srgbClr val="FF0000"/>
                </a:solidFill>
                <a:latin typeface="Calibri" panose="020F0502020204030204" pitchFamily="34" charset="0"/>
              </a:rPr>
            </a:br>
            <a:r>
              <a:rPr lang="en-GB" sz="2000" dirty="0">
                <a:latin typeface="Calibri" panose="020F0502020204030204" pitchFamily="34" charset="0"/>
              </a:rPr>
              <a:t>Does it matter if we are different?</a:t>
            </a:r>
            <a:br>
              <a:rPr lang="en-GB" sz="2000" dirty="0">
                <a:latin typeface="Calibri" panose="020F0502020204030204" pitchFamily="34" charset="0"/>
              </a:rPr>
            </a:br>
            <a:r>
              <a:rPr lang="en-GB" sz="2000" dirty="0">
                <a:latin typeface="Calibri" panose="020F0502020204030204" pitchFamily="34" charset="0"/>
              </a:rPr>
              <a:t>Look at me – how am I different from you?</a:t>
            </a:r>
            <a:br>
              <a:rPr lang="en-GB" sz="2000" dirty="0">
                <a:latin typeface="Calibri" panose="020F0502020204030204" pitchFamily="34" charset="0"/>
              </a:rPr>
            </a:br>
            <a:r>
              <a:rPr lang="en-GB" sz="2000" dirty="0">
                <a:latin typeface="Calibri" panose="020F0502020204030204" pitchFamily="34" charset="0"/>
              </a:rPr>
              <a:t>Look at you – how are you different from me?</a:t>
            </a:r>
            <a:br>
              <a:rPr lang="en-GB" sz="2000" dirty="0">
                <a:latin typeface="Calibri" panose="020F0502020204030204" pitchFamily="34" charset="0"/>
              </a:rPr>
            </a:br>
            <a:r>
              <a:rPr lang="en-GB" sz="2000" dirty="0">
                <a:latin typeface="Calibri" panose="020F0502020204030204" pitchFamily="34" charset="0"/>
              </a:rPr>
              <a:t/>
            </a:r>
            <a:br>
              <a:rPr lang="en-GB" sz="2000" dirty="0">
                <a:latin typeface="Calibri" panose="020F0502020204030204" pitchFamily="34" charset="0"/>
              </a:rPr>
            </a:br>
            <a:r>
              <a:rPr lang="en-GB" sz="2000" u="sng" dirty="0">
                <a:solidFill>
                  <a:schemeClr val="accent1"/>
                </a:solidFill>
                <a:latin typeface="Calibri" panose="020F0502020204030204" pitchFamily="34" charset="0"/>
              </a:rPr>
              <a:t>Social</a:t>
            </a:r>
            <a:r>
              <a:rPr lang="en-GB" sz="2000" dirty="0">
                <a:latin typeface="Calibri" panose="020F0502020204030204" pitchFamily="34" charset="0"/>
              </a:rPr>
              <a:t/>
            </a:r>
            <a:br>
              <a:rPr lang="en-GB" sz="2000" dirty="0">
                <a:latin typeface="Calibri" panose="020F0502020204030204" pitchFamily="34" charset="0"/>
              </a:rPr>
            </a:br>
            <a:r>
              <a:rPr lang="en-GB" sz="2000" dirty="0">
                <a:latin typeface="Calibri" panose="020F0502020204030204" pitchFamily="34" charset="0"/>
              </a:rPr>
              <a:t>With whom do I play with at school/home?</a:t>
            </a:r>
            <a:br>
              <a:rPr lang="en-GB" sz="2000" dirty="0">
                <a:latin typeface="Calibri" panose="020F0502020204030204" pitchFamily="34" charset="0"/>
              </a:rPr>
            </a:br>
            <a:r>
              <a:rPr lang="en-GB" sz="2000" dirty="0">
                <a:latin typeface="Calibri" panose="020F0502020204030204" pitchFamily="34" charset="0"/>
              </a:rPr>
              <a:t>Why does (x) play with me?</a:t>
            </a:r>
            <a:br>
              <a:rPr lang="en-GB" sz="2000" dirty="0">
                <a:latin typeface="Calibri" panose="020F0502020204030204" pitchFamily="34" charset="0"/>
              </a:rPr>
            </a:br>
            <a:r>
              <a:rPr lang="en-GB" sz="2000" dirty="0">
                <a:latin typeface="Calibri" panose="020F0502020204030204" pitchFamily="34" charset="0"/>
              </a:rPr>
              <a:t>What are your favourite games?</a:t>
            </a:r>
          </a:p>
          <a:p>
            <a:pPr marL="0" indent="0">
              <a:buNone/>
            </a:pPr>
            <a:endParaRPr lang="en-GB" sz="2200" dirty="0">
              <a:latin typeface="Calibri" panose="020F0502020204030204" pitchFamily="34" charset="0"/>
            </a:endParaRPr>
          </a:p>
          <a:p>
            <a:pPr marL="0" indent="0">
              <a:buNone/>
            </a:pPr>
            <a:endParaRPr lang="en-GB" sz="22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777" t="16268" r="18142" b="16706"/>
          <a:stretch/>
        </p:blipFill>
        <p:spPr>
          <a:xfrm>
            <a:off x="2189409" y="934244"/>
            <a:ext cx="3321349" cy="26859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4"/>
          <p:cNvSpPr txBox="1">
            <a:spLocks/>
          </p:cNvSpPr>
          <p:nvPr/>
        </p:nvSpPr>
        <p:spPr>
          <a:xfrm>
            <a:off x="6881097" y="1118785"/>
            <a:ext cx="5181600" cy="5414963"/>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u="sng" dirty="0">
                <a:solidFill>
                  <a:schemeClr val="accent1"/>
                </a:solidFill>
                <a:latin typeface="Calibri" panose="020F0502020204030204" pitchFamily="34" charset="0"/>
              </a:rPr>
              <a:t>Emotional</a:t>
            </a:r>
            <a:r>
              <a:rPr lang="en-GB" sz="2000" dirty="0">
                <a:solidFill>
                  <a:srgbClr val="FF0000"/>
                </a:solidFill>
                <a:latin typeface="Calibri" panose="020F0502020204030204" pitchFamily="34" charset="0"/>
              </a:rPr>
              <a:t/>
            </a:r>
            <a:br>
              <a:rPr lang="en-GB" sz="2000" dirty="0">
                <a:solidFill>
                  <a:srgbClr val="FF0000"/>
                </a:solidFill>
                <a:latin typeface="Calibri" panose="020F0502020204030204" pitchFamily="34" charset="0"/>
              </a:rPr>
            </a:br>
            <a:r>
              <a:rPr lang="en-GB" sz="2000" dirty="0">
                <a:latin typeface="Calibri" panose="020F0502020204030204" pitchFamily="34" charset="0"/>
              </a:rPr>
              <a:t>How do you feel about your friends?</a:t>
            </a:r>
            <a:br>
              <a:rPr lang="en-GB" sz="2000" dirty="0">
                <a:latin typeface="Calibri" panose="020F0502020204030204" pitchFamily="34" charset="0"/>
              </a:rPr>
            </a:br>
            <a:r>
              <a:rPr lang="en-GB" sz="2000" dirty="0">
                <a:latin typeface="Calibri" panose="020F0502020204030204" pitchFamily="34" charset="0"/>
              </a:rPr>
              <a:t>Do you both have other friends at school /home?</a:t>
            </a:r>
            <a:br>
              <a:rPr lang="en-GB" sz="2000" dirty="0">
                <a:latin typeface="Calibri" panose="020F0502020204030204" pitchFamily="34" charset="0"/>
              </a:rPr>
            </a:br>
            <a:r>
              <a:rPr lang="en-GB" sz="2000" dirty="0">
                <a:latin typeface="Calibri" panose="020F0502020204030204" pitchFamily="34" charset="0"/>
              </a:rPr>
              <a:t>Why do you play with them?</a:t>
            </a:r>
            <a:r>
              <a:rPr lang="en-GB" sz="2000" dirty="0">
                <a:solidFill>
                  <a:srgbClr val="FF0000"/>
                </a:solidFill>
                <a:latin typeface="Calibri" panose="020F0502020204030204" pitchFamily="34" charset="0"/>
              </a:rPr>
              <a:t/>
            </a:r>
            <a:br>
              <a:rPr lang="en-GB" sz="2000" dirty="0">
                <a:solidFill>
                  <a:srgbClr val="FF0000"/>
                </a:solidFill>
                <a:latin typeface="Calibri" panose="020F0502020204030204" pitchFamily="34" charset="0"/>
              </a:rPr>
            </a:br>
            <a:r>
              <a:rPr lang="en-GB" sz="2000" dirty="0">
                <a:solidFill>
                  <a:srgbClr val="FF0000"/>
                </a:solidFill>
                <a:latin typeface="Calibri" panose="020F0502020204030204" pitchFamily="34" charset="0"/>
              </a:rPr>
              <a:t/>
            </a:r>
            <a:br>
              <a:rPr lang="en-GB" sz="2000" dirty="0">
                <a:solidFill>
                  <a:srgbClr val="FF0000"/>
                </a:solidFill>
                <a:latin typeface="Calibri" panose="020F0502020204030204" pitchFamily="34" charset="0"/>
              </a:rPr>
            </a:br>
            <a:r>
              <a:rPr lang="en-GB" sz="2000" u="sng" dirty="0">
                <a:solidFill>
                  <a:schemeClr val="accent1"/>
                </a:solidFill>
                <a:latin typeface="Calibri" panose="020F0502020204030204" pitchFamily="34" charset="0"/>
              </a:rPr>
              <a:t>Intellectual </a:t>
            </a:r>
            <a:r>
              <a:rPr lang="en-GB" sz="2000" dirty="0">
                <a:latin typeface="Calibri" panose="020F0502020204030204" pitchFamily="34" charset="0"/>
              </a:rPr>
              <a:t/>
            </a:r>
            <a:br>
              <a:rPr lang="en-GB" sz="2000" dirty="0">
                <a:latin typeface="Calibri" panose="020F0502020204030204" pitchFamily="34" charset="0"/>
              </a:rPr>
            </a:br>
            <a:r>
              <a:rPr lang="en-GB" sz="2000" dirty="0">
                <a:latin typeface="Calibri" panose="020F0502020204030204" pitchFamily="34" charset="0"/>
              </a:rPr>
              <a:t>Is it important to have friends?</a:t>
            </a:r>
            <a:br>
              <a:rPr lang="en-GB" sz="2000" dirty="0">
                <a:latin typeface="Calibri" panose="020F0502020204030204" pitchFamily="34" charset="0"/>
              </a:rPr>
            </a:br>
            <a:r>
              <a:rPr lang="en-GB" sz="2000" dirty="0">
                <a:latin typeface="Calibri" panose="020F0502020204030204" pitchFamily="34" charset="0"/>
              </a:rPr>
              <a:t>Describe a good friend</a:t>
            </a:r>
            <a:br>
              <a:rPr lang="en-GB" sz="2000" dirty="0">
                <a:latin typeface="Calibri" panose="020F0502020204030204" pitchFamily="34" charset="0"/>
              </a:rPr>
            </a:br>
            <a:r>
              <a:rPr lang="en-GB" sz="2000" dirty="0">
                <a:latin typeface="Calibri" panose="020F0502020204030204" pitchFamily="34" charset="0"/>
              </a:rPr>
              <a:t/>
            </a:r>
            <a:br>
              <a:rPr lang="en-GB" sz="2000" dirty="0">
                <a:latin typeface="Calibri" panose="020F0502020204030204" pitchFamily="34" charset="0"/>
              </a:rPr>
            </a:br>
            <a:r>
              <a:rPr lang="en-GB" sz="2000" u="sng" dirty="0">
                <a:solidFill>
                  <a:schemeClr val="accent1"/>
                </a:solidFill>
                <a:latin typeface="Calibri" panose="020F0502020204030204" pitchFamily="34" charset="0"/>
              </a:rPr>
              <a:t>Spiritual</a:t>
            </a:r>
            <a:r>
              <a:rPr lang="en-GB" sz="2000" dirty="0">
                <a:latin typeface="Calibri" panose="020F0502020204030204" pitchFamily="34" charset="0"/>
              </a:rPr>
              <a:t/>
            </a:r>
            <a:br>
              <a:rPr lang="en-GB" sz="2000" dirty="0">
                <a:latin typeface="Calibri" panose="020F0502020204030204" pitchFamily="34" charset="0"/>
              </a:rPr>
            </a:br>
            <a:r>
              <a:rPr lang="en-GB" sz="2000" dirty="0">
                <a:latin typeface="Calibri" panose="020F0502020204030204" pitchFamily="34" charset="0"/>
              </a:rPr>
              <a:t>Is Jesus our friend?</a:t>
            </a:r>
            <a:br>
              <a:rPr lang="en-GB" sz="2000" dirty="0">
                <a:latin typeface="Calibri" panose="020F0502020204030204" pitchFamily="34" charset="0"/>
              </a:rPr>
            </a:br>
            <a:r>
              <a:rPr lang="en-GB" sz="2000" dirty="0">
                <a:latin typeface="Calibri" panose="020F0502020204030204" pitchFamily="34" charset="0"/>
              </a:rPr>
              <a:t>Read the story ‘Jesus Welcomes the Little Children’ and talk about children being special to God</a:t>
            </a:r>
            <a:br>
              <a:rPr lang="en-GB" sz="2000" dirty="0">
                <a:latin typeface="Calibri" panose="020F0502020204030204" pitchFamily="34" charset="0"/>
              </a:rPr>
            </a:br>
            <a:r>
              <a:rPr lang="en-GB" sz="2000" dirty="0">
                <a:latin typeface="Calibri" panose="020F0502020204030204" pitchFamily="34" charset="0"/>
              </a:rPr>
              <a:t>Who is the mother of Jesus? </a:t>
            </a:r>
            <a:br>
              <a:rPr lang="en-GB" sz="2000" dirty="0">
                <a:latin typeface="Calibri" panose="020F0502020204030204" pitchFamily="34" charset="0"/>
              </a:rPr>
            </a:br>
            <a:r>
              <a:rPr lang="en-GB" sz="2000" dirty="0">
                <a:latin typeface="Calibri" panose="020F0502020204030204" pitchFamily="34" charset="0"/>
              </a:rPr>
              <a:t>Why is she special?</a:t>
            </a:r>
            <a:br>
              <a:rPr lang="en-GB" sz="2000" dirty="0">
                <a:latin typeface="Calibri" panose="020F0502020204030204" pitchFamily="34" charset="0"/>
              </a:rPr>
            </a:br>
            <a:r>
              <a:rPr lang="en-GB" sz="2000" dirty="0">
                <a:latin typeface="Calibri" panose="020F0502020204030204" pitchFamily="34" charset="0"/>
              </a:rPr>
              <a:t>Jesus grew for nine months in Mary’s womb</a:t>
            </a:r>
            <a:endParaRPr lang="en-GB" sz="2200" dirty="0">
              <a:latin typeface="Calibri" panose="020F0502020204030204" pitchFamily="34" charset="0"/>
            </a:endParaRPr>
          </a:p>
          <a:p>
            <a:pPr marL="0" indent="0">
              <a:buFont typeface="Wingdings 3" charset="2"/>
              <a:buNone/>
            </a:pPr>
            <a:endParaRPr lang="en-GB" sz="2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1577" y="0"/>
            <a:ext cx="811120" cy="934767"/>
          </a:xfrm>
          <a:prstGeom prst="rect">
            <a:avLst/>
          </a:prstGeom>
        </p:spPr>
      </p:pic>
    </p:spTree>
    <p:extLst>
      <p:ext uri="{BB962C8B-B14F-4D97-AF65-F5344CB8AC3E}">
        <p14:creationId xmlns:p14="http://schemas.microsoft.com/office/powerpoint/2010/main" val="2168098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8305" y="-41545"/>
            <a:ext cx="3505199" cy="976312"/>
          </a:xfrm>
        </p:spPr>
        <p:txBody>
          <a:bodyPr>
            <a:normAutofit/>
          </a:bodyPr>
          <a:lstStyle/>
          <a:p>
            <a:r>
              <a:rPr lang="en-GB" sz="3600" u="sng" dirty="0">
                <a:solidFill>
                  <a:schemeClr val="accent1"/>
                </a:solidFill>
              </a:rPr>
              <a:t>Year 1</a:t>
            </a:r>
          </a:p>
        </p:txBody>
      </p:sp>
      <p:sp>
        <p:nvSpPr>
          <p:cNvPr id="5" name="Content Placeholder 4"/>
          <p:cNvSpPr>
            <a:spLocks noGrp="1"/>
          </p:cNvSpPr>
          <p:nvPr>
            <p:ph idx="1"/>
          </p:nvPr>
        </p:nvSpPr>
        <p:spPr>
          <a:xfrm>
            <a:off x="1636991" y="2725647"/>
            <a:ext cx="5306610" cy="5414963"/>
          </a:xfrm>
        </p:spPr>
        <p:txBody>
          <a:bodyPr>
            <a:noAutofit/>
          </a:bodyPr>
          <a:lstStyle/>
          <a:p>
            <a:pPr marL="0" indent="0">
              <a:buNone/>
            </a:pPr>
            <a:r>
              <a:rPr lang="en-GB" sz="2000" u="sng" dirty="0">
                <a:solidFill>
                  <a:schemeClr val="accent1"/>
                </a:solidFill>
                <a:latin typeface="Calibri" panose="020F0502020204030204" pitchFamily="34" charset="0"/>
              </a:rPr>
              <a:t>Physical</a:t>
            </a:r>
            <a:r>
              <a:rPr lang="en-GB" sz="2000" dirty="0">
                <a:solidFill>
                  <a:srgbClr val="FF0000"/>
                </a:solidFill>
                <a:latin typeface="Calibri" panose="020F0502020204030204" pitchFamily="34" charset="0"/>
              </a:rPr>
              <a:t/>
            </a:r>
            <a:br>
              <a:rPr lang="en-GB" sz="2000" dirty="0">
                <a:solidFill>
                  <a:srgbClr val="FF0000"/>
                </a:solidFill>
                <a:latin typeface="Calibri" panose="020F0502020204030204" pitchFamily="34" charset="0"/>
              </a:rPr>
            </a:br>
            <a:r>
              <a:rPr lang="en-GB" sz="2000" dirty="0">
                <a:latin typeface="Calibri" panose="020F0502020204030204" pitchFamily="34" charset="0"/>
              </a:rPr>
              <a:t>Who is in my family?</a:t>
            </a:r>
            <a:br>
              <a:rPr lang="en-GB" sz="2000" dirty="0">
                <a:latin typeface="Calibri" panose="020F0502020204030204" pitchFamily="34" charset="0"/>
              </a:rPr>
            </a:br>
            <a:r>
              <a:rPr lang="en-GB" sz="2000" dirty="0">
                <a:latin typeface="Calibri" panose="020F0502020204030204" pitchFamily="34" charset="0"/>
              </a:rPr>
              <a:t>How many children have babies in their families?</a:t>
            </a:r>
            <a:br>
              <a:rPr lang="en-GB" sz="2000" dirty="0">
                <a:latin typeface="Calibri" panose="020F0502020204030204" pitchFamily="34" charset="0"/>
              </a:rPr>
            </a:br>
            <a:endParaRPr lang="en-GB" sz="2000" dirty="0">
              <a:latin typeface="Calibri" panose="020F0502020204030204" pitchFamily="34" charset="0"/>
            </a:endParaRPr>
          </a:p>
          <a:p>
            <a:pPr marL="0" indent="0">
              <a:buNone/>
            </a:pPr>
            <a:r>
              <a:rPr lang="en-GB" sz="2000" u="sng" dirty="0">
                <a:solidFill>
                  <a:schemeClr val="accent1"/>
                </a:solidFill>
                <a:latin typeface="Calibri" panose="020F0502020204030204" pitchFamily="34" charset="0"/>
              </a:rPr>
              <a:t>Social</a:t>
            </a:r>
            <a:r>
              <a:rPr lang="en-GB" sz="2000" dirty="0">
                <a:latin typeface="Calibri" panose="020F0502020204030204" pitchFamily="34" charset="0"/>
              </a:rPr>
              <a:t/>
            </a:r>
            <a:br>
              <a:rPr lang="en-GB" sz="2000" dirty="0">
                <a:latin typeface="Calibri" panose="020F0502020204030204" pitchFamily="34" charset="0"/>
              </a:rPr>
            </a:br>
            <a:r>
              <a:rPr lang="en-GB" sz="2000" dirty="0">
                <a:latin typeface="Calibri" panose="020F0502020204030204" pitchFamily="34" charset="0"/>
              </a:rPr>
              <a:t>Invite children to share their home research about their early development. </a:t>
            </a:r>
            <a:br>
              <a:rPr lang="en-GB" sz="2000" dirty="0">
                <a:latin typeface="Calibri" panose="020F0502020204030204" pitchFamily="34" charset="0"/>
              </a:rPr>
            </a:br>
            <a:r>
              <a:rPr lang="en-GB" sz="2000" dirty="0">
                <a:latin typeface="Calibri" panose="020F0502020204030204" pitchFamily="34" charset="0"/>
              </a:rPr>
              <a:t>Parents share the wonder and excitement of these moments of growth and development for them.</a:t>
            </a:r>
            <a:endParaRPr lang="en-GB" sz="2200" dirty="0">
              <a:latin typeface="Calibri" panose="020F0502020204030204" pitchFamily="34" charset="0"/>
            </a:endParaRPr>
          </a:p>
          <a:p>
            <a:pPr marL="0" indent="0">
              <a:buNone/>
            </a:pPr>
            <a:endParaRPr lang="en-GB" sz="2200" dirty="0"/>
          </a:p>
        </p:txBody>
      </p:sp>
      <p:sp>
        <p:nvSpPr>
          <p:cNvPr id="8" name="Content Placeholder 4"/>
          <p:cNvSpPr txBox="1">
            <a:spLocks/>
          </p:cNvSpPr>
          <p:nvPr/>
        </p:nvSpPr>
        <p:spPr>
          <a:xfrm>
            <a:off x="6943601" y="934767"/>
            <a:ext cx="5181600" cy="5414963"/>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u="sng" dirty="0">
                <a:solidFill>
                  <a:schemeClr val="accent1"/>
                </a:solidFill>
                <a:latin typeface="Calibri" panose="020F0502020204030204" pitchFamily="34" charset="0"/>
              </a:rPr>
              <a:t>Emotional </a:t>
            </a:r>
            <a:r>
              <a:rPr lang="en-GB" sz="2000" dirty="0">
                <a:latin typeface="Calibri" panose="020F0502020204030204" pitchFamily="34" charset="0"/>
              </a:rPr>
              <a:t/>
            </a:r>
            <a:br>
              <a:rPr lang="en-GB" sz="2000" dirty="0">
                <a:latin typeface="Calibri" panose="020F0502020204030204" pitchFamily="34" charset="0"/>
              </a:rPr>
            </a:br>
            <a:r>
              <a:rPr lang="en-GB" sz="2000" dirty="0">
                <a:latin typeface="Calibri" panose="020F0502020204030204" pitchFamily="34" charset="0"/>
              </a:rPr>
              <a:t>What are the happiest moments in your family? </a:t>
            </a:r>
            <a:br>
              <a:rPr lang="en-GB" sz="2000" dirty="0">
                <a:latin typeface="Calibri" panose="020F0502020204030204" pitchFamily="34" charset="0"/>
              </a:rPr>
            </a:br>
            <a:r>
              <a:rPr lang="en-GB" sz="2000" dirty="0">
                <a:latin typeface="Calibri" panose="020F0502020204030204" pitchFamily="34" charset="0"/>
              </a:rPr>
              <a:t>What are the saddest moments in your family? How is love shown in your family?</a:t>
            </a:r>
            <a:br>
              <a:rPr lang="en-GB" sz="2000" dirty="0">
                <a:latin typeface="Calibri" panose="020F0502020204030204" pitchFamily="34" charset="0"/>
              </a:rPr>
            </a:br>
            <a:r>
              <a:rPr lang="en-GB" sz="2000" dirty="0">
                <a:latin typeface="Calibri" panose="020F0502020204030204" pitchFamily="34" charset="0"/>
              </a:rPr>
              <a:t/>
            </a:r>
            <a:br>
              <a:rPr lang="en-GB" sz="2000" dirty="0">
                <a:latin typeface="Calibri" panose="020F0502020204030204" pitchFamily="34" charset="0"/>
              </a:rPr>
            </a:br>
            <a:r>
              <a:rPr lang="en-GB" sz="2000" u="sng" dirty="0">
                <a:solidFill>
                  <a:schemeClr val="accent1"/>
                </a:solidFill>
                <a:latin typeface="Calibri" panose="020F0502020204030204" pitchFamily="34" charset="0"/>
              </a:rPr>
              <a:t>Intellectual</a:t>
            </a:r>
            <a:r>
              <a:rPr lang="en-GB" sz="2000" dirty="0">
                <a:latin typeface="Calibri" panose="020F0502020204030204" pitchFamily="34" charset="0"/>
              </a:rPr>
              <a:t/>
            </a:r>
            <a:br>
              <a:rPr lang="en-GB" sz="2000" dirty="0">
                <a:latin typeface="Calibri" panose="020F0502020204030204" pitchFamily="34" charset="0"/>
              </a:rPr>
            </a:br>
            <a:r>
              <a:rPr lang="en-GB" sz="2000" dirty="0">
                <a:latin typeface="Calibri" panose="020F0502020204030204" pitchFamily="34" charset="0"/>
              </a:rPr>
              <a:t>Why do we need to grow up in families?</a:t>
            </a:r>
            <a:br>
              <a:rPr lang="en-GB" sz="2000" dirty="0">
                <a:latin typeface="Calibri" panose="020F0502020204030204" pitchFamily="34" charset="0"/>
              </a:rPr>
            </a:br>
            <a:r>
              <a:rPr lang="en-GB" sz="2000" dirty="0">
                <a:latin typeface="Calibri" panose="020F0502020204030204" pitchFamily="34" charset="0"/>
              </a:rPr>
              <a:t>What happens if you grow up without a family?</a:t>
            </a:r>
            <a:br>
              <a:rPr lang="en-GB" sz="2000" dirty="0">
                <a:latin typeface="Calibri" panose="020F0502020204030204" pitchFamily="34" charset="0"/>
              </a:rPr>
            </a:br>
            <a:r>
              <a:rPr lang="en-GB" sz="2000" dirty="0">
                <a:latin typeface="Calibri" panose="020F0502020204030204" pitchFamily="34" charset="0"/>
              </a:rPr>
              <a:t>What would you miss?</a:t>
            </a:r>
            <a:br>
              <a:rPr lang="en-GB" sz="2000" dirty="0">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Spiritual</a:t>
            </a:r>
            <a:br>
              <a:rPr lang="en-GB" sz="2000" u="sng" dirty="0">
                <a:solidFill>
                  <a:schemeClr val="accent1"/>
                </a:solidFill>
                <a:latin typeface="Calibri" panose="020F0502020204030204" pitchFamily="34" charset="0"/>
              </a:rPr>
            </a:br>
            <a:r>
              <a:rPr lang="en-GB" sz="2000" dirty="0">
                <a:latin typeface="Calibri" panose="020F0502020204030204" pitchFamily="34" charset="0"/>
              </a:rPr>
              <a:t>We are members of God’s family</a:t>
            </a:r>
            <a:br>
              <a:rPr lang="en-GB" sz="2000" dirty="0">
                <a:latin typeface="Calibri" panose="020F0502020204030204" pitchFamily="34" charset="0"/>
              </a:rPr>
            </a:br>
            <a:r>
              <a:rPr lang="en-GB" sz="2000" dirty="0">
                <a:latin typeface="Calibri" panose="020F0502020204030204" pitchFamily="34" charset="0"/>
              </a:rPr>
              <a:t>How were we born into God’s family?</a:t>
            </a:r>
            <a:br>
              <a:rPr lang="en-GB" sz="2000" dirty="0">
                <a:latin typeface="Calibri" panose="020F0502020204030204" pitchFamily="34" charset="0"/>
              </a:rPr>
            </a:br>
            <a:r>
              <a:rPr lang="en-GB" sz="2000" dirty="0">
                <a:latin typeface="Calibri" panose="020F0502020204030204" pitchFamily="34" charset="0"/>
              </a:rPr>
              <a:t>What special title do we give to God as members of God’s family?</a:t>
            </a:r>
            <a:endParaRPr lang="en-GB" sz="2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577" y="0"/>
            <a:ext cx="811120" cy="934767"/>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302" t="16151" r="8832" b="18873"/>
          <a:stretch/>
        </p:blipFill>
        <p:spPr>
          <a:xfrm>
            <a:off x="1762001" y="934767"/>
            <a:ext cx="4181017" cy="2485622"/>
          </a:xfrm>
          <a:prstGeom prst="rect">
            <a:avLst/>
          </a:prstGeom>
        </p:spPr>
      </p:pic>
    </p:spTree>
    <p:extLst>
      <p:ext uri="{BB962C8B-B14F-4D97-AF65-F5344CB8AC3E}">
        <p14:creationId xmlns:p14="http://schemas.microsoft.com/office/powerpoint/2010/main" val="163642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8305" y="-41545"/>
            <a:ext cx="3505199" cy="976312"/>
          </a:xfrm>
        </p:spPr>
        <p:txBody>
          <a:bodyPr>
            <a:normAutofit/>
          </a:bodyPr>
          <a:lstStyle/>
          <a:p>
            <a:r>
              <a:rPr lang="en-GB" sz="3600" u="sng" dirty="0">
                <a:solidFill>
                  <a:schemeClr val="accent1"/>
                </a:solidFill>
              </a:rPr>
              <a:t>Year 2</a:t>
            </a:r>
          </a:p>
        </p:txBody>
      </p:sp>
      <p:sp>
        <p:nvSpPr>
          <p:cNvPr id="5" name="Content Placeholder 4"/>
          <p:cNvSpPr>
            <a:spLocks noGrp="1"/>
          </p:cNvSpPr>
          <p:nvPr>
            <p:ph idx="1"/>
          </p:nvPr>
        </p:nvSpPr>
        <p:spPr>
          <a:xfrm>
            <a:off x="1636991" y="2429433"/>
            <a:ext cx="5306610" cy="5414963"/>
          </a:xfrm>
        </p:spPr>
        <p:txBody>
          <a:bodyPr>
            <a:noAutofit/>
          </a:bodyPr>
          <a:lstStyle/>
          <a:p>
            <a:pPr marL="0" indent="0">
              <a:buNone/>
            </a:pPr>
            <a:r>
              <a:rPr lang="en-GB" sz="2000" u="sng" dirty="0">
                <a:solidFill>
                  <a:schemeClr val="accent1"/>
                </a:solidFill>
                <a:latin typeface="Calibri" panose="020F0502020204030204" pitchFamily="34" charset="0"/>
              </a:rPr>
              <a:t>Physical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Do you belong to a community?</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What other community do you belong to?</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you belong to these communities?</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Social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Is belonging to a community important?</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What do we receive from the community we belong to?</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What do we give to the community we belong to?</a:t>
            </a:r>
            <a:endParaRPr lang="en-GB" sz="2200" dirty="0">
              <a:solidFill>
                <a:schemeClr val="accent6">
                  <a:lumMod val="50000"/>
                </a:schemeClr>
              </a:solidFill>
            </a:endParaRPr>
          </a:p>
        </p:txBody>
      </p:sp>
      <p:sp>
        <p:nvSpPr>
          <p:cNvPr id="8" name="Content Placeholder 4"/>
          <p:cNvSpPr txBox="1">
            <a:spLocks/>
          </p:cNvSpPr>
          <p:nvPr/>
        </p:nvSpPr>
        <p:spPr>
          <a:xfrm>
            <a:off x="6881097" y="934767"/>
            <a:ext cx="5181600" cy="5414963"/>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u="sng" dirty="0">
                <a:solidFill>
                  <a:schemeClr val="accent1"/>
                </a:solidFill>
                <a:latin typeface="Calibri" panose="020F0502020204030204" pitchFamily="34" charset="0"/>
              </a:rPr>
              <a:t>Emotional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does a community help us to develop our feelings and emotions?</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Are we always happy in our community?</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Are we, as a community sometimes sad or upset?</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Intellectual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Could people feel alone even though they belong to a community?</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What would they miss out on?</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What are the advantages of being on your own?</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Spiritual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If God is called ‘Our Father’ what does that make us?</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As children of God how should we treat each other?</a:t>
            </a:r>
            <a:endParaRPr lang="en-GB" sz="2200" dirty="0">
              <a:solidFill>
                <a:schemeClr val="accent6">
                  <a:lumMod val="50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577" y="0"/>
            <a:ext cx="811120" cy="934767"/>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546" t="21221" r="18919" b="20187"/>
          <a:stretch/>
        </p:blipFill>
        <p:spPr>
          <a:xfrm>
            <a:off x="2042933" y="934767"/>
            <a:ext cx="3520741" cy="24740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379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8305" y="-41545"/>
            <a:ext cx="3505199" cy="976312"/>
          </a:xfrm>
        </p:spPr>
        <p:txBody>
          <a:bodyPr>
            <a:normAutofit/>
          </a:bodyPr>
          <a:lstStyle/>
          <a:p>
            <a:r>
              <a:rPr lang="en-GB" sz="3600" u="sng" dirty="0">
                <a:solidFill>
                  <a:schemeClr val="accent1"/>
                </a:solidFill>
              </a:rPr>
              <a:t>Year 3</a:t>
            </a:r>
          </a:p>
        </p:txBody>
      </p:sp>
      <p:sp>
        <p:nvSpPr>
          <p:cNvPr id="5" name="Content Placeholder 4"/>
          <p:cNvSpPr>
            <a:spLocks noGrp="1"/>
          </p:cNvSpPr>
          <p:nvPr>
            <p:ph idx="1"/>
          </p:nvPr>
        </p:nvSpPr>
        <p:spPr>
          <a:xfrm>
            <a:off x="1636991" y="2236250"/>
            <a:ext cx="5306610" cy="5414963"/>
          </a:xfrm>
        </p:spPr>
        <p:txBody>
          <a:bodyPr>
            <a:noAutofit/>
          </a:bodyPr>
          <a:lstStyle/>
          <a:p>
            <a:pPr marL="0" indent="0">
              <a:buNone/>
            </a:pPr>
            <a:r>
              <a:rPr lang="en-GB" sz="2000" u="sng" dirty="0">
                <a:solidFill>
                  <a:schemeClr val="accent1"/>
                </a:solidFill>
                <a:latin typeface="Calibri" panose="020F0502020204030204" pitchFamily="34" charset="0"/>
              </a:rPr>
              <a:t>Physical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Who takes care of me?</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look after myself?</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am I changing?</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Social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keep myself safe?</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help others to make and keep friends?</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take care of others?</a:t>
            </a:r>
            <a:endParaRPr lang="en-GB" sz="2000" dirty="0">
              <a:solidFill>
                <a:schemeClr val="accent6">
                  <a:lumMod val="50000"/>
                </a:schemeClr>
              </a:solidFill>
            </a:endParaRPr>
          </a:p>
        </p:txBody>
      </p:sp>
      <p:sp>
        <p:nvSpPr>
          <p:cNvPr id="8" name="Content Placeholder 4"/>
          <p:cNvSpPr txBox="1">
            <a:spLocks/>
          </p:cNvSpPr>
          <p:nvPr/>
        </p:nvSpPr>
        <p:spPr>
          <a:xfrm>
            <a:off x="6881097" y="1218102"/>
            <a:ext cx="5181600" cy="5414963"/>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u="sng" dirty="0">
                <a:solidFill>
                  <a:schemeClr val="accent1"/>
                </a:solidFill>
                <a:latin typeface="Calibri" panose="020F0502020204030204" pitchFamily="34" charset="0"/>
              </a:rPr>
              <a:t>Emotional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you feel when a friend is not there for you?</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your friends feel when you are not there for them?</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can you be a more supportive friend?</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Intellectual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Can you recognise the difference between being alone and being lonely?</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To recognise the need for personal privacy</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Spiritual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The story of the outcast Zacchaeus – Jesus accepted him as a friend, welcomed and forgave him.</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can I forgive and include others as Jesus did?</a:t>
            </a:r>
            <a:br>
              <a:rPr lang="en-GB" sz="2000" dirty="0">
                <a:solidFill>
                  <a:schemeClr val="accent6">
                    <a:lumMod val="50000"/>
                  </a:schemeClr>
                </a:solidFill>
                <a:latin typeface="Calibri" panose="020F0502020204030204" pitchFamily="34" charset="0"/>
              </a:rPr>
            </a:br>
            <a:endParaRPr lang="en-GB" sz="2200" dirty="0">
              <a:solidFill>
                <a:schemeClr val="accent6">
                  <a:lumMod val="50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577" y="0"/>
            <a:ext cx="811120" cy="934767"/>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029" t="22347" r="12111" b="22442"/>
          <a:stretch/>
        </p:blipFill>
        <p:spPr>
          <a:xfrm>
            <a:off x="1636991" y="934767"/>
            <a:ext cx="4323223" cy="2332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1410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74487" y="2146098"/>
            <a:ext cx="5306610" cy="5414963"/>
          </a:xfrm>
        </p:spPr>
        <p:txBody>
          <a:bodyPr>
            <a:noAutofit/>
          </a:bodyPr>
          <a:lstStyle/>
          <a:p>
            <a:pPr marL="0" indent="0">
              <a:buNone/>
            </a:pPr>
            <a:r>
              <a:rPr lang="en-GB" sz="2000" u="sng" dirty="0">
                <a:solidFill>
                  <a:schemeClr val="accent1"/>
                </a:solidFill>
                <a:latin typeface="Calibri" panose="020F0502020204030204" pitchFamily="34" charset="0"/>
              </a:rPr>
              <a:t>Physical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Recognise that all pupils grow and develop at a different rate.</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Name the different male and female body parts and introduce their functions.</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Identify the development of the baby in the womb.</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Social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learn to accept and celebrate who I am?</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accept difference in others?</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deal with difference and manage the conflicts that arise?</a:t>
            </a:r>
            <a:endParaRPr lang="en-GB" sz="2000" dirty="0">
              <a:solidFill>
                <a:schemeClr val="accent6">
                  <a:lumMod val="50000"/>
                </a:schemeClr>
              </a:solidFill>
            </a:endParaRPr>
          </a:p>
        </p:txBody>
      </p:sp>
      <p:sp>
        <p:nvSpPr>
          <p:cNvPr id="8" name="Content Placeholder 4"/>
          <p:cNvSpPr txBox="1">
            <a:spLocks/>
          </p:cNvSpPr>
          <p:nvPr/>
        </p:nvSpPr>
        <p:spPr>
          <a:xfrm>
            <a:off x="7010400" y="1140829"/>
            <a:ext cx="5181600" cy="5414963"/>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u="sng" dirty="0">
                <a:solidFill>
                  <a:schemeClr val="accent1"/>
                </a:solidFill>
                <a:latin typeface="Calibri" panose="020F0502020204030204" pitchFamily="34" charset="0"/>
              </a:rPr>
              <a:t>Emotional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appreciate my own gifts, talents, achievements and all that makes me unique?</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appreciate others and the gifts they have been given?</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deal with the natural, negative emotions that present themselves?</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Intellectual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Can I identify and name my feelings?</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Do I know and understand what these feelings are?</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How do I deal with what I feel, can I analyse my feeling and actions?</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Spiritual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St Paul’s teaching on love.</a:t>
            </a:r>
            <a:br>
              <a:rPr lang="en-GB" sz="2000" dirty="0">
                <a:solidFill>
                  <a:schemeClr val="accent6">
                    <a:lumMod val="50000"/>
                  </a:schemeClr>
                </a:solidFill>
                <a:latin typeface="Calibri" panose="020F0502020204030204" pitchFamily="34" charset="0"/>
              </a:rPr>
            </a:br>
            <a:endParaRPr lang="en-GB" sz="2200" dirty="0">
              <a:solidFill>
                <a:schemeClr val="accent6">
                  <a:lumMod val="50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577" y="0"/>
            <a:ext cx="811120" cy="93476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90" t="3755" r="2943" b="20375"/>
          <a:stretch/>
        </p:blipFill>
        <p:spPr>
          <a:xfrm>
            <a:off x="2034862" y="244698"/>
            <a:ext cx="4069724" cy="2465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718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94183" y="2158977"/>
            <a:ext cx="5306610" cy="5414963"/>
          </a:xfrm>
        </p:spPr>
        <p:txBody>
          <a:bodyPr>
            <a:noAutofit/>
          </a:bodyPr>
          <a:lstStyle/>
          <a:p>
            <a:pPr marL="0" indent="0">
              <a:buNone/>
            </a:pPr>
            <a:r>
              <a:rPr lang="en-GB" sz="2000" u="sng" dirty="0">
                <a:solidFill>
                  <a:schemeClr val="accent1"/>
                </a:solidFill>
                <a:latin typeface="Calibri" panose="020F0502020204030204" pitchFamily="34" charset="0"/>
              </a:rPr>
              <a:t>Physical and Intellectual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Identify and celebrate the ways in which I have changed since birth.</a:t>
            </a:r>
            <a:endParaRPr lang="en-GB" sz="2000" u="sng" dirty="0">
              <a:solidFill>
                <a:schemeClr val="accent1"/>
              </a:solidFill>
              <a:latin typeface="Calibri" panose="020F0502020204030204" pitchFamily="34" charset="0"/>
            </a:endParaRPr>
          </a:p>
          <a:p>
            <a:pPr marL="0" indent="0">
              <a:buNone/>
            </a:pPr>
            <a:r>
              <a:rPr lang="en-GB" sz="2000" dirty="0">
                <a:solidFill>
                  <a:schemeClr val="accent6">
                    <a:lumMod val="50000"/>
                  </a:schemeClr>
                </a:solidFill>
                <a:latin typeface="Calibri" panose="020F0502020204030204" pitchFamily="34" charset="0"/>
              </a:rPr>
              <a:t>Discuss the external and internal changes which happen to girls and boys in puberty.</a:t>
            </a:r>
          </a:p>
          <a:p>
            <a:pPr marL="0" indent="0">
              <a:buNone/>
            </a:pPr>
            <a:r>
              <a:rPr lang="en-GB" sz="2000" dirty="0">
                <a:solidFill>
                  <a:schemeClr val="accent6">
                    <a:lumMod val="50000"/>
                  </a:schemeClr>
                </a:solidFill>
                <a:latin typeface="Calibri" panose="020F0502020204030204" pitchFamily="34" charset="0"/>
              </a:rPr>
              <a:t>Recognise that sexual development is a natural part of human growth and that physical changes from child to adult means the ability and potential to become a mother or father. </a:t>
            </a:r>
            <a:endParaRPr lang="en-GB" sz="2000" dirty="0">
              <a:solidFill>
                <a:schemeClr val="accent6">
                  <a:lumMod val="50000"/>
                </a:schemeClr>
              </a:solidFill>
            </a:endParaRPr>
          </a:p>
        </p:txBody>
      </p:sp>
      <p:sp>
        <p:nvSpPr>
          <p:cNvPr id="8" name="Content Placeholder 4"/>
          <p:cNvSpPr txBox="1">
            <a:spLocks/>
          </p:cNvSpPr>
          <p:nvPr/>
        </p:nvSpPr>
        <p:spPr>
          <a:xfrm>
            <a:off x="6881097" y="818857"/>
            <a:ext cx="5181600" cy="5414963"/>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u="sng" dirty="0">
                <a:solidFill>
                  <a:schemeClr val="accent1"/>
                </a:solidFill>
                <a:latin typeface="Calibri" panose="020F0502020204030204" pitchFamily="34" charset="0"/>
              </a:rPr>
              <a:t>Social and Emotional</a:t>
            </a:r>
          </a:p>
          <a:p>
            <a:pPr marL="0" indent="0">
              <a:buNone/>
            </a:pPr>
            <a:r>
              <a:rPr lang="en-GB" sz="2000" dirty="0">
                <a:solidFill>
                  <a:schemeClr val="accent6">
                    <a:lumMod val="50000"/>
                  </a:schemeClr>
                </a:solidFill>
                <a:latin typeface="Calibri" panose="020F0502020204030204" pitchFamily="34" charset="0"/>
              </a:rPr>
              <a:t>Recognise behaviour changes as we grow up. Expectations are different and are often dependent on out experiences, and treatment of others, and our view on the world in which we live. </a:t>
            </a:r>
          </a:p>
          <a:p>
            <a:pPr marL="0" indent="0">
              <a:buNone/>
            </a:pPr>
            <a:r>
              <a:rPr lang="en-GB" sz="2000" dirty="0">
                <a:solidFill>
                  <a:schemeClr val="accent6">
                    <a:lumMod val="50000"/>
                  </a:schemeClr>
                </a:solidFill>
                <a:latin typeface="Calibri" panose="020F0502020204030204" pitchFamily="34" charset="0"/>
              </a:rPr>
              <a:t>Reflect on ways to become more sensitive to the emotional development of others and themselves. </a:t>
            </a:r>
          </a:p>
          <a:p>
            <a:pPr marL="0" indent="0">
              <a:buNone/>
            </a:pPr>
            <a:r>
              <a:rPr lang="en-GB" sz="2000" u="sng" dirty="0">
                <a:solidFill>
                  <a:schemeClr val="accent1"/>
                </a:solidFill>
                <a:latin typeface="Calibri" panose="020F0502020204030204" pitchFamily="34" charset="0"/>
              </a:rPr>
              <a:t>Spiritual</a:t>
            </a:r>
          </a:p>
          <a:p>
            <a:pPr marL="0" indent="0">
              <a:buNone/>
            </a:pPr>
            <a:r>
              <a:rPr lang="en-GB" sz="2000" dirty="0">
                <a:solidFill>
                  <a:schemeClr val="accent6">
                    <a:lumMod val="50000"/>
                  </a:schemeClr>
                </a:solidFill>
                <a:latin typeface="Calibri" panose="020F0502020204030204" pitchFamily="34" charset="0"/>
              </a:rPr>
              <a:t>Share and celebrate the wonder of change. </a:t>
            </a:r>
            <a:br>
              <a:rPr lang="en-GB" sz="2000" dirty="0">
                <a:solidFill>
                  <a:schemeClr val="accent6">
                    <a:lumMod val="50000"/>
                  </a:schemeClr>
                </a:solidFill>
                <a:latin typeface="Calibri" panose="020F0502020204030204" pitchFamily="34" charset="0"/>
              </a:rPr>
            </a:br>
            <a:endParaRPr lang="en-GB" sz="2200" dirty="0">
              <a:solidFill>
                <a:schemeClr val="accent6">
                  <a:lumMod val="50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577" y="0"/>
            <a:ext cx="811120" cy="934767"/>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835" t="7319" r="11169" b="21875"/>
          <a:stretch/>
        </p:blipFill>
        <p:spPr>
          <a:xfrm>
            <a:off x="1841680" y="270456"/>
            <a:ext cx="4144642" cy="2717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2653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41459" y="1592306"/>
            <a:ext cx="5306610" cy="5414963"/>
          </a:xfrm>
        </p:spPr>
        <p:txBody>
          <a:bodyPr>
            <a:noAutofit/>
          </a:bodyPr>
          <a:lstStyle/>
          <a:p>
            <a:pPr marL="0" indent="0">
              <a:buNone/>
            </a:pPr>
            <a:r>
              <a:rPr lang="en-GB" sz="2000" u="sng" dirty="0">
                <a:solidFill>
                  <a:schemeClr val="accent1"/>
                </a:solidFill>
                <a:latin typeface="Calibri" panose="020F0502020204030204" pitchFamily="34" charset="0"/>
              </a:rPr>
              <a:t>Physical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Explain how human life is conceived.</a:t>
            </a:r>
            <a:br>
              <a:rPr lang="en-GB" sz="2000" dirty="0">
                <a:solidFill>
                  <a:schemeClr val="accent6">
                    <a:lumMod val="50000"/>
                  </a:schemeClr>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Emotional</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Relationships develop and eventually you may be able to use the word love and lead to marriage.</a:t>
            </a:r>
            <a:endParaRPr lang="en-GB" sz="2000" dirty="0">
              <a:solidFill>
                <a:schemeClr val="accent6">
                  <a:lumMod val="50000"/>
                </a:schemeClr>
              </a:solidFill>
            </a:endParaRPr>
          </a:p>
        </p:txBody>
      </p:sp>
      <p:sp>
        <p:nvSpPr>
          <p:cNvPr id="8" name="Content Placeholder 4"/>
          <p:cNvSpPr txBox="1">
            <a:spLocks/>
          </p:cNvSpPr>
          <p:nvPr/>
        </p:nvSpPr>
        <p:spPr>
          <a:xfrm>
            <a:off x="6881097" y="1076434"/>
            <a:ext cx="5181600" cy="5414963"/>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u="sng" dirty="0">
                <a:solidFill>
                  <a:schemeClr val="accent1"/>
                </a:solidFill>
                <a:latin typeface="Calibri" panose="020F0502020204030204" pitchFamily="34" charset="0"/>
              </a:rPr>
              <a:t>Social</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Recognise and compile a list of signs of love expressed in those around us. </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Reflect on the different degrees of friendship that exist.</a:t>
            </a: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Spiritual</a:t>
            </a:r>
            <a:br>
              <a:rPr lang="en-GB" sz="2000" u="sng" dirty="0">
                <a:solidFill>
                  <a:schemeClr val="accent1"/>
                </a:solidFill>
                <a:latin typeface="Calibri" panose="020F0502020204030204" pitchFamily="34" charset="0"/>
              </a:rPr>
            </a:br>
            <a:r>
              <a:rPr lang="en-GB" sz="2000" u="sng" dirty="0">
                <a:solidFill>
                  <a:schemeClr val="accent1"/>
                </a:solidFill>
                <a:latin typeface="Calibri" panose="020F0502020204030204" pitchFamily="34" charset="0"/>
              </a:rPr>
              <a:t/>
            </a:r>
            <a:br>
              <a:rPr lang="en-GB" sz="2000" u="sng" dirty="0">
                <a:solidFill>
                  <a:schemeClr val="accent1"/>
                </a:solidFill>
                <a:latin typeface="Calibri" panose="020F0502020204030204" pitchFamily="34" charset="0"/>
              </a:rPr>
            </a:br>
            <a:r>
              <a:rPr lang="en-GB" sz="2000" dirty="0">
                <a:solidFill>
                  <a:schemeClr val="accent6">
                    <a:lumMod val="50000"/>
                  </a:schemeClr>
                </a:solidFill>
                <a:latin typeface="Calibri" panose="020F0502020204030204" pitchFamily="34" charset="0"/>
              </a:rPr>
              <a:t>God causes new life to begin through the love that parents have for one another.</a:t>
            </a:r>
            <a:br>
              <a:rPr lang="en-GB" sz="2000" dirty="0">
                <a:solidFill>
                  <a:schemeClr val="accent6">
                    <a:lumMod val="50000"/>
                  </a:schemeClr>
                </a:solidFill>
                <a:latin typeface="Calibri" panose="020F0502020204030204" pitchFamily="34" charset="0"/>
              </a:rPr>
            </a:br>
            <a:r>
              <a:rPr lang="en-GB" sz="2000" dirty="0">
                <a:solidFill>
                  <a:schemeClr val="accent6">
                    <a:lumMod val="50000"/>
                  </a:schemeClr>
                </a:solidFill>
                <a:latin typeface="Calibri" panose="020F0502020204030204" pitchFamily="34" charset="0"/>
              </a:rPr>
              <a:t>To celebrate God’s creative love in creating us as his children and recognise that we grow as human beings.</a:t>
            </a:r>
            <a:br>
              <a:rPr lang="en-GB" sz="2000" dirty="0">
                <a:solidFill>
                  <a:schemeClr val="accent6">
                    <a:lumMod val="50000"/>
                  </a:schemeClr>
                </a:solidFill>
                <a:latin typeface="Calibri" panose="020F0502020204030204" pitchFamily="34" charset="0"/>
              </a:rPr>
            </a:br>
            <a:endParaRPr lang="en-GB" sz="2200" dirty="0">
              <a:solidFill>
                <a:schemeClr val="accent6">
                  <a:lumMod val="50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577" y="0"/>
            <a:ext cx="811120" cy="93476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022" y="467383"/>
            <a:ext cx="4857047" cy="24432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78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accent1"/>
                </a:solidFill>
              </a:rPr>
              <a:t>RSE at St Edward’s Catholic Academy</a:t>
            </a:r>
          </a:p>
        </p:txBody>
      </p:sp>
      <p:sp>
        <p:nvSpPr>
          <p:cNvPr id="6" name="Content Placeholder 5"/>
          <p:cNvSpPr>
            <a:spLocks noGrp="1"/>
          </p:cNvSpPr>
          <p:nvPr>
            <p:ph idx="1"/>
          </p:nvPr>
        </p:nvSpPr>
        <p:spPr>
          <a:xfrm>
            <a:off x="2589212" y="1264555"/>
            <a:ext cx="8915400" cy="4514247"/>
          </a:xfrm>
        </p:spPr>
        <p:txBody>
          <a:bodyPr>
            <a:normAutofit/>
          </a:bodyPr>
          <a:lstStyle/>
          <a:p>
            <a:pPr marL="0" indent="0">
              <a:buNone/>
            </a:pPr>
            <a:r>
              <a:rPr lang="en-GB" sz="2400" dirty="0"/>
              <a:t>This year RSE will be taught in the week beginning 18</a:t>
            </a:r>
            <a:r>
              <a:rPr lang="en-GB" sz="2400" baseline="30000" dirty="0"/>
              <a:t>th</a:t>
            </a:r>
            <a:r>
              <a:rPr lang="en-GB" sz="2400" dirty="0"/>
              <a:t> June as a special topic week. We will teach the ‘Journey in Love’ scheme through RE, PSHE and Science lessons.</a:t>
            </a:r>
          </a:p>
          <a:p>
            <a:pPr marL="0" indent="0">
              <a:buNone/>
            </a:pPr>
            <a:r>
              <a:rPr lang="en-GB" sz="2400" dirty="0"/>
              <a:t>Next year we are planning to embed RSE into other curriculum areas such as RE, PSHE and Science throughout the academic year. </a:t>
            </a:r>
          </a:p>
          <a:p>
            <a:pPr marL="0" indent="0">
              <a:buNone/>
            </a:pPr>
            <a:r>
              <a:rPr lang="en-GB" sz="2400" dirty="0"/>
              <a:t>As this is the first year that we have taught RSE this way we would greatly appreciate your feedback so that we can strive to deliver the best provision for your children. </a:t>
            </a:r>
          </a:p>
        </p:txBody>
      </p:sp>
      <p:pic>
        <p:nvPicPr>
          <p:cNvPr id="3" name="Picture 2">
            <a:extLst>
              <a:ext uri="{FF2B5EF4-FFF2-40B4-BE49-F238E27FC236}">
                <a16:creationId xmlns:a16="http://schemas.microsoft.com/office/drawing/2014/main" id="{B46F8BD6-962A-410C-8E61-C3314EBE15B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0216" y1="25294" x2="20825" y2="29118"/>
                        <a14:foregroundMark x1="23772" y1="51176" x2="28487" y2="54412"/>
                        <a14:foregroundMark x1="46955" y1="60882" x2="51670" y2="65294"/>
                        <a14:foregroundMark x1="63654" y1="51471" x2="70923" y2="58235"/>
                        <a14:foregroundMark x1="72495" y1="21471" x2="82908" y2="30882"/>
                        <a14:foregroundMark x1="82908" y1="30882" x2="84086" y2="30882"/>
                        <a14:foregroundMark x1="14931" y1="43235" x2="14931" y2="43235"/>
                        <a14:foregroundMark x1="25933" y1="80294" x2="21415" y2="76176"/>
                        <a14:foregroundMark x1="55796" y1="85000" x2="45972" y2="89706"/>
                        <a14:foregroundMark x1="45972" y1="89706" x2="42829" y2="89706"/>
                        <a14:foregroundMark x1="75442" y1="79412" x2="63065" y2="78529"/>
                      </a14:backgroundRemoval>
                    </a14:imgEffect>
                  </a14:imgLayer>
                </a14:imgProps>
              </a:ext>
              <a:ext uri="{28A0092B-C50C-407E-A947-70E740481C1C}">
                <a14:useLocalDpi xmlns:a14="http://schemas.microsoft.com/office/drawing/2010/main" val="0"/>
              </a:ext>
            </a:extLst>
          </a:blip>
          <a:stretch>
            <a:fillRect/>
          </a:stretch>
        </p:blipFill>
        <p:spPr>
          <a:xfrm>
            <a:off x="4585832" y="4770046"/>
            <a:ext cx="3241985" cy="2165570"/>
          </a:xfrm>
          <a:prstGeom prst="rect">
            <a:avLst/>
          </a:prstGeom>
        </p:spPr>
      </p:pic>
      <p:pic>
        <p:nvPicPr>
          <p:cNvPr id="7" name="Picture 6">
            <a:extLst>
              <a:ext uri="{FF2B5EF4-FFF2-40B4-BE49-F238E27FC236}">
                <a16:creationId xmlns:a16="http://schemas.microsoft.com/office/drawing/2014/main" id="{A00488B2-D665-464E-8F7C-401637F8C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577" y="0"/>
            <a:ext cx="811120" cy="934767"/>
          </a:xfrm>
          <a:prstGeom prst="rect">
            <a:avLst/>
          </a:prstGeom>
        </p:spPr>
      </p:pic>
    </p:spTree>
    <p:extLst>
      <p:ext uri="{BB962C8B-B14F-4D97-AF65-F5344CB8AC3E}">
        <p14:creationId xmlns:p14="http://schemas.microsoft.com/office/powerpoint/2010/main" val="3873212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525" y="513274"/>
            <a:ext cx="8911687" cy="1280890"/>
          </a:xfrm>
        </p:spPr>
        <p:txBody>
          <a:bodyPr>
            <a:normAutofit/>
          </a:bodyPr>
          <a:lstStyle/>
          <a:p>
            <a:r>
              <a:rPr lang="en-GB" sz="4800" u="sng" dirty="0">
                <a:solidFill>
                  <a:schemeClr val="accent1"/>
                </a:solidFill>
              </a:rPr>
              <a:t>Aims</a:t>
            </a:r>
          </a:p>
        </p:txBody>
      </p:sp>
      <p:sp>
        <p:nvSpPr>
          <p:cNvPr id="3" name="Content Placeholder 2"/>
          <p:cNvSpPr>
            <a:spLocks noGrp="1"/>
          </p:cNvSpPr>
          <p:nvPr>
            <p:ph idx="1"/>
          </p:nvPr>
        </p:nvSpPr>
        <p:spPr>
          <a:xfrm>
            <a:off x="2436812" y="1540188"/>
            <a:ext cx="8915400" cy="5202951"/>
          </a:xfrm>
        </p:spPr>
        <p:txBody>
          <a:bodyPr>
            <a:normAutofit/>
          </a:bodyPr>
          <a:lstStyle/>
          <a:p>
            <a:r>
              <a:rPr lang="en-GB" sz="2400" dirty="0"/>
              <a:t>To explain what RSE looks like in a Catholic School.</a:t>
            </a:r>
          </a:p>
          <a:p>
            <a:r>
              <a:rPr lang="en-GB" sz="2400" dirty="0"/>
              <a:t>To introduce ‘A Journey in Love’.</a:t>
            </a:r>
          </a:p>
          <a:p>
            <a:r>
              <a:rPr lang="en-GB" sz="2400" dirty="0"/>
              <a:t>To give an outline of the taught curriculum in each year group.</a:t>
            </a:r>
          </a:p>
          <a:p>
            <a:r>
              <a:rPr lang="en-GB" sz="2400" dirty="0"/>
              <a:t>To explore the curriculum material in different year groups.</a:t>
            </a:r>
          </a:p>
          <a:p>
            <a:r>
              <a:rPr lang="en-GB" sz="2400" dirty="0"/>
              <a:t>To explain how we will be delivering RSE this year.</a:t>
            </a:r>
          </a:p>
          <a:p>
            <a:r>
              <a:rPr lang="en-GB" sz="2400" dirty="0"/>
              <a:t>To share the compulsory elements of the RSE </a:t>
            </a:r>
          </a:p>
          <a:p>
            <a:pPr marL="0" indent="0">
              <a:buNone/>
            </a:pPr>
            <a:r>
              <a:rPr lang="en-GB" sz="2400" dirty="0"/>
              <a:t>    curriculum.</a:t>
            </a:r>
          </a:p>
          <a:p>
            <a:endParaRPr lang="en-GB" dirty="0"/>
          </a:p>
          <a:p>
            <a:endParaRPr lang="en-GB" dirty="0"/>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095" y="4456090"/>
            <a:ext cx="1984530" cy="2287050"/>
          </a:xfrm>
          <a:prstGeom prst="rect">
            <a:avLst/>
          </a:prstGeom>
        </p:spPr>
      </p:pic>
    </p:spTree>
    <p:extLst>
      <p:ext uri="{BB962C8B-B14F-4D97-AF65-F5344CB8AC3E}">
        <p14:creationId xmlns:p14="http://schemas.microsoft.com/office/powerpoint/2010/main" val="676957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BA72-A428-4065-979D-0FC9B1C9E1AE}"/>
              </a:ext>
            </a:extLst>
          </p:cNvPr>
          <p:cNvSpPr>
            <a:spLocks noGrp="1"/>
          </p:cNvSpPr>
          <p:nvPr>
            <p:ph type="title"/>
          </p:nvPr>
        </p:nvSpPr>
        <p:spPr/>
        <p:txBody>
          <a:bodyPr/>
          <a:lstStyle/>
          <a:p>
            <a:r>
              <a:rPr lang="en-GB" dirty="0">
                <a:solidFill>
                  <a:schemeClr val="accent1"/>
                </a:solidFill>
              </a:rPr>
              <a:t>Withdrawing children from RSE</a:t>
            </a:r>
            <a:endParaRPr lang="en-US" dirty="0">
              <a:solidFill>
                <a:schemeClr val="accent1"/>
              </a:solidFill>
            </a:endParaRPr>
          </a:p>
        </p:txBody>
      </p:sp>
      <p:sp>
        <p:nvSpPr>
          <p:cNvPr id="3" name="Content Placeholder 2">
            <a:extLst>
              <a:ext uri="{FF2B5EF4-FFF2-40B4-BE49-F238E27FC236}">
                <a16:creationId xmlns:a16="http://schemas.microsoft.com/office/drawing/2014/main" id="{C620FA3C-C38F-46D9-9ABC-AE21C3273E78}"/>
              </a:ext>
            </a:extLst>
          </p:cNvPr>
          <p:cNvSpPr>
            <a:spLocks noGrp="1"/>
          </p:cNvSpPr>
          <p:nvPr>
            <p:ph idx="1"/>
          </p:nvPr>
        </p:nvSpPr>
        <p:spPr>
          <a:xfrm>
            <a:off x="2592925" y="1540189"/>
            <a:ext cx="8915400" cy="5151556"/>
          </a:xfrm>
        </p:spPr>
        <p:txBody>
          <a:bodyPr>
            <a:normAutofit/>
          </a:bodyPr>
          <a:lstStyle/>
          <a:p>
            <a:pPr marL="0" indent="0">
              <a:buNone/>
            </a:pPr>
            <a:r>
              <a:rPr lang="en-GB" sz="2400" dirty="0"/>
              <a:t>You have the right as a parent/carer to </a:t>
            </a:r>
            <a:r>
              <a:rPr lang="en-GB" sz="2400" b="1" dirty="0"/>
              <a:t>withdraw</a:t>
            </a:r>
            <a:r>
              <a:rPr lang="en-GB" sz="2400" dirty="0"/>
              <a:t> your children from parts of the RSE curriculum. </a:t>
            </a:r>
          </a:p>
          <a:p>
            <a:pPr marL="0" indent="0">
              <a:buNone/>
            </a:pPr>
            <a:r>
              <a:rPr lang="en-GB" sz="2400" dirty="0"/>
              <a:t>All teaching on relationship education is </a:t>
            </a:r>
            <a:r>
              <a:rPr lang="en-GB" sz="2400" b="1" dirty="0"/>
              <a:t>compulsory</a:t>
            </a:r>
            <a:r>
              <a:rPr lang="en-GB" sz="2400" dirty="0"/>
              <a:t> for all children in primary education. This applies to all the RSE teaching in Foundation Stage and Key Stage 1.</a:t>
            </a:r>
          </a:p>
          <a:p>
            <a:pPr marL="0" indent="0">
              <a:buNone/>
            </a:pPr>
            <a:r>
              <a:rPr lang="en-GB" sz="2400" dirty="0"/>
              <a:t>In Key Stage 2 you have the right to </a:t>
            </a:r>
            <a:r>
              <a:rPr lang="en-GB" sz="2400" b="1" dirty="0"/>
              <a:t>withdraw</a:t>
            </a:r>
            <a:r>
              <a:rPr lang="en-GB" sz="2400" dirty="0"/>
              <a:t> your child from elements of the sex education curriculum, however the elements that are part of the Science curriculum remain </a:t>
            </a:r>
            <a:r>
              <a:rPr lang="en-GB" sz="2400" b="1" dirty="0"/>
              <a:t>compulsory</a:t>
            </a:r>
            <a:r>
              <a:rPr lang="en-GB" sz="2400" dirty="0"/>
              <a:t>. </a:t>
            </a:r>
          </a:p>
          <a:p>
            <a:pPr marL="0" indent="0">
              <a:buNone/>
            </a:pPr>
            <a:r>
              <a:rPr lang="en-GB" sz="2400" dirty="0"/>
              <a:t>In September 2019 all RSE will become </a:t>
            </a:r>
            <a:r>
              <a:rPr lang="en-GB" sz="2400" b="1" dirty="0"/>
              <a:t>compulsory</a:t>
            </a:r>
            <a:r>
              <a:rPr lang="en-GB" sz="2400" dirty="0"/>
              <a:t> for children in KS1 and KS2. </a:t>
            </a:r>
            <a:endParaRPr lang="en-US" sz="2400" dirty="0"/>
          </a:p>
        </p:txBody>
      </p:sp>
    </p:spTree>
    <p:extLst>
      <p:ext uri="{BB962C8B-B14F-4D97-AF65-F5344CB8AC3E}">
        <p14:creationId xmlns:p14="http://schemas.microsoft.com/office/powerpoint/2010/main" val="3762618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3680" b="94240" l="955" r="96453">
                        <a14:foregroundMark x1="35061" y1="7840" x2="38472" y2="7840"/>
                        <a14:foregroundMark x1="64120" y1="73600" x2="73397" y2="80320"/>
                        <a14:foregroundMark x1="22237" y1="44800" x2="22237" y2="44800"/>
                        <a14:foregroundMark x1="37381" y1="7360" x2="37381" y2="7360"/>
                        <a14:foregroundMark x1="31924" y1="8800" x2="31924" y2="8800"/>
                      </a14:backgroundRemoval>
                    </a14:imgEffect>
                  </a14:imgLayer>
                </a14:imgProps>
              </a:ext>
              <a:ext uri="{28A0092B-C50C-407E-A947-70E740481C1C}">
                <a14:useLocalDpi xmlns:a14="http://schemas.microsoft.com/office/drawing/2010/main" val="0"/>
              </a:ext>
            </a:extLst>
          </a:blip>
          <a:stretch>
            <a:fillRect/>
          </a:stretch>
        </p:blipFill>
        <p:spPr>
          <a:xfrm>
            <a:off x="334849" y="1393545"/>
            <a:ext cx="6413680" cy="5464455"/>
          </a:xfrm>
          <a:prstGeom prst="rect">
            <a:avLst/>
          </a:prstGeom>
        </p:spPr>
      </p:pic>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b="13263"/>
          <a:stretch/>
        </p:blipFill>
        <p:spPr>
          <a:xfrm>
            <a:off x="4795211" y="360607"/>
            <a:ext cx="6654107" cy="43286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0880" y="5923233"/>
            <a:ext cx="811120" cy="934767"/>
          </a:xfrm>
          <a:prstGeom prst="rect">
            <a:avLst/>
          </a:prstGeom>
        </p:spPr>
      </p:pic>
    </p:spTree>
    <p:extLst>
      <p:ext uri="{BB962C8B-B14F-4D97-AF65-F5344CB8AC3E}">
        <p14:creationId xmlns:p14="http://schemas.microsoft.com/office/powerpoint/2010/main" val="22155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1174" y="2635750"/>
            <a:ext cx="5533438" cy="3797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2344513" y="624110"/>
            <a:ext cx="8911687" cy="1280890"/>
          </a:xfrm>
        </p:spPr>
        <p:txBody>
          <a:bodyPr/>
          <a:lstStyle/>
          <a:p>
            <a:r>
              <a:rPr lang="en-GB" u="sng" dirty="0">
                <a:solidFill>
                  <a:schemeClr val="accent1"/>
                </a:solidFill>
              </a:rPr>
              <a:t>RSE – Parents and carers</a:t>
            </a:r>
          </a:p>
        </p:txBody>
      </p:sp>
      <p:sp>
        <p:nvSpPr>
          <p:cNvPr id="3" name="Content Placeholder 2"/>
          <p:cNvSpPr>
            <a:spLocks noGrp="1"/>
          </p:cNvSpPr>
          <p:nvPr>
            <p:ph idx="1"/>
          </p:nvPr>
        </p:nvSpPr>
        <p:spPr>
          <a:xfrm>
            <a:off x="2344513" y="1698938"/>
            <a:ext cx="8915400" cy="3777622"/>
          </a:xfrm>
        </p:spPr>
        <p:txBody>
          <a:bodyPr/>
          <a:lstStyle/>
          <a:p>
            <a:pPr marL="0" indent="0">
              <a:buNone/>
            </a:pPr>
            <a:r>
              <a:rPr lang="en-GB" dirty="0"/>
              <a:t>At St Edward’s we are committed to delivering an RSE curriculum that reflects the teaching of the Catholic Church and the Department for Education requirements. </a:t>
            </a:r>
          </a:p>
          <a:p>
            <a:pPr marL="0" indent="0">
              <a:buNone/>
            </a:pPr>
            <a:r>
              <a:rPr lang="en-GB" dirty="0"/>
              <a:t>However, we recognise that </a:t>
            </a:r>
          </a:p>
          <a:p>
            <a:pPr marL="0" indent="0">
              <a:buNone/>
            </a:pPr>
            <a:r>
              <a:rPr lang="en-GB" dirty="0"/>
              <a:t>parents and carers are the </a:t>
            </a:r>
          </a:p>
          <a:p>
            <a:pPr marL="0" indent="0">
              <a:buNone/>
            </a:pPr>
            <a:r>
              <a:rPr lang="en-GB" dirty="0"/>
              <a:t>primary educators of children.</a:t>
            </a:r>
          </a:p>
          <a:p>
            <a:pPr marL="0" indent="0">
              <a:buNone/>
            </a:pPr>
            <a:r>
              <a:rPr lang="en-GB" dirty="0"/>
              <a:t>Your role in the education of </a:t>
            </a:r>
          </a:p>
          <a:p>
            <a:pPr marL="0" indent="0">
              <a:buNone/>
            </a:pPr>
            <a:r>
              <a:rPr lang="en-GB" dirty="0"/>
              <a:t>your children at home in</a:t>
            </a:r>
          </a:p>
          <a:p>
            <a:pPr marL="0" indent="0">
              <a:buNone/>
            </a:pPr>
            <a:r>
              <a:rPr lang="en-GB" dirty="0" smtClean="0"/>
              <a:t>regards </a:t>
            </a:r>
            <a:r>
              <a:rPr lang="en-GB" dirty="0"/>
              <a:t>to RSE is crucial.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6200" y="109108"/>
            <a:ext cx="893760" cy="1030004"/>
          </a:xfrm>
          <a:prstGeom prst="rect">
            <a:avLst/>
          </a:prstGeom>
        </p:spPr>
      </p:pic>
    </p:spTree>
    <p:extLst>
      <p:ext uri="{BB962C8B-B14F-4D97-AF65-F5344CB8AC3E}">
        <p14:creationId xmlns:p14="http://schemas.microsoft.com/office/powerpoint/2010/main" val="3014171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solidFill>
                  <a:schemeClr val="accent1"/>
                </a:solidFill>
              </a:rPr>
              <a:t>RSE in Catholic schools</a:t>
            </a:r>
            <a:r>
              <a:rPr lang="en-GB" dirty="0"/>
              <a:t/>
            </a:r>
            <a:br>
              <a:rPr lang="en-GB" dirty="0"/>
            </a:br>
            <a:endParaRPr lang="en-GB" dirty="0"/>
          </a:p>
        </p:txBody>
      </p:sp>
      <p:sp>
        <p:nvSpPr>
          <p:cNvPr id="3" name="Subtitle 2"/>
          <p:cNvSpPr>
            <a:spLocks noGrp="1"/>
          </p:cNvSpPr>
          <p:nvPr>
            <p:ph idx="1"/>
          </p:nvPr>
        </p:nvSpPr>
        <p:spPr>
          <a:xfrm>
            <a:off x="2589212" y="1403797"/>
            <a:ext cx="8915400" cy="4842457"/>
          </a:xfrm>
        </p:spPr>
        <p:txBody>
          <a:bodyPr>
            <a:normAutofit fontScale="92500" lnSpcReduction="10000"/>
          </a:bodyPr>
          <a:lstStyle/>
          <a:p>
            <a:r>
              <a:rPr lang="en-GB" sz="3400" dirty="0">
                <a:solidFill>
                  <a:schemeClr val="tx1"/>
                </a:solidFill>
              </a:rPr>
              <a:t>Catholic schools, like all other schools in England, are required to produce a written policy following the guidance issued by the Department for Education on Sex and Relationship Education (SRE). </a:t>
            </a:r>
          </a:p>
          <a:p>
            <a:endParaRPr lang="en-GB" sz="3400" dirty="0">
              <a:solidFill>
                <a:schemeClr val="tx1"/>
              </a:solidFill>
            </a:endParaRPr>
          </a:p>
          <a:p>
            <a:r>
              <a:rPr lang="en-GB" sz="3400" dirty="0">
                <a:solidFill>
                  <a:schemeClr val="tx1"/>
                </a:solidFill>
              </a:rPr>
              <a:t>Catholic schools are also required to deliver RSE in accordance with the teaching of the Church. This approach is compatible with the guidance issued by the </a:t>
            </a:r>
            <a:r>
              <a:rPr lang="en-GB" sz="3400" dirty="0" err="1">
                <a:solidFill>
                  <a:schemeClr val="tx1"/>
                </a:solidFill>
              </a:rPr>
              <a:t>DfE</a:t>
            </a:r>
            <a:r>
              <a:rPr lang="en-GB" sz="3400" dirty="0">
                <a:solidFill>
                  <a:schemeClr val="tx1"/>
                </a:solidFill>
              </a:rPr>
              <a: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963" y="5368670"/>
            <a:ext cx="1192661" cy="1374469"/>
          </a:xfrm>
          <a:prstGeom prst="rect">
            <a:avLst/>
          </a:prstGeom>
        </p:spPr>
      </p:pic>
    </p:spTree>
    <p:extLst>
      <p:ext uri="{BB962C8B-B14F-4D97-AF65-F5344CB8AC3E}">
        <p14:creationId xmlns:p14="http://schemas.microsoft.com/office/powerpoint/2010/main" val="3775897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10" y="611231"/>
            <a:ext cx="8911687" cy="1280890"/>
          </a:xfrm>
        </p:spPr>
        <p:txBody>
          <a:bodyPr>
            <a:normAutofit fontScale="90000"/>
          </a:bodyPr>
          <a:lstStyle/>
          <a:p>
            <a:r>
              <a:rPr lang="en-GB" u="sng" dirty="0">
                <a:solidFill>
                  <a:schemeClr val="accent1"/>
                </a:solidFill>
              </a:rPr>
              <a:t>Why is RSE in Catholic Schools important?</a:t>
            </a:r>
            <a:r>
              <a:rPr lang="en-GB" dirty="0"/>
              <a:t/>
            </a:r>
            <a:br>
              <a:rPr lang="en-GB" dirty="0"/>
            </a:br>
            <a:endParaRPr lang="en-GB" dirty="0"/>
          </a:p>
        </p:txBody>
      </p:sp>
      <p:sp>
        <p:nvSpPr>
          <p:cNvPr id="3" name="Content Placeholder 2"/>
          <p:cNvSpPr>
            <a:spLocks noGrp="1"/>
          </p:cNvSpPr>
          <p:nvPr>
            <p:ph idx="1"/>
          </p:nvPr>
        </p:nvSpPr>
        <p:spPr>
          <a:xfrm>
            <a:off x="1919510" y="1708596"/>
            <a:ext cx="9826022" cy="4164169"/>
          </a:xfrm>
        </p:spPr>
        <p:txBody>
          <a:bodyPr/>
          <a:lstStyle/>
          <a:p>
            <a:r>
              <a:rPr lang="en-GB" sz="3200" dirty="0"/>
              <a:t>RSE is part of the mission of Catholic schools to educate the whole person. </a:t>
            </a:r>
          </a:p>
          <a:p>
            <a:pPr marL="0" indent="0">
              <a:buNone/>
            </a:pPr>
            <a:endParaRPr lang="en-GB" sz="3200" dirty="0"/>
          </a:p>
          <a:p>
            <a:r>
              <a:rPr lang="en-GB" sz="3200" dirty="0"/>
              <a:t>It should be carried out as part of the holistic education which seeks to form as well as inform young people in preparation for adult life.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913" y="5177306"/>
            <a:ext cx="1358712" cy="1565833"/>
          </a:xfrm>
          <a:prstGeom prst="rect">
            <a:avLst/>
          </a:prstGeom>
        </p:spPr>
      </p:pic>
    </p:spTree>
    <p:extLst>
      <p:ext uri="{BB962C8B-B14F-4D97-AF65-F5344CB8AC3E}">
        <p14:creationId xmlns:p14="http://schemas.microsoft.com/office/powerpoint/2010/main" val="135513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592" y="482442"/>
            <a:ext cx="8911687" cy="1280890"/>
          </a:xfrm>
        </p:spPr>
        <p:txBody>
          <a:bodyPr>
            <a:noAutofit/>
          </a:bodyPr>
          <a:lstStyle/>
          <a:p>
            <a:r>
              <a:rPr lang="en-GB" sz="3600" u="sng" dirty="0">
                <a:solidFill>
                  <a:schemeClr val="accent1"/>
                </a:solidFill>
              </a:rPr>
              <a:t>What does outstanding RSE in Catholic school look like?</a:t>
            </a:r>
            <a:r>
              <a:rPr lang="en-GB" sz="3600" dirty="0"/>
              <a:t/>
            </a:r>
            <a:br>
              <a:rPr lang="en-GB" sz="3600" dirty="0"/>
            </a:br>
            <a:endParaRPr lang="en-GB" sz="3600" dirty="0"/>
          </a:p>
        </p:txBody>
      </p:sp>
      <p:sp>
        <p:nvSpPr>
          <p:cNvPr id="3" name="Content Placeholder 2"/>
          <p:cNvSpPr>
            <a:spLocks noGrp="1"/>
          </p:cNvSpPr>
          <p:nvPr>
            <p:ph idx="1"/>
          </p:nvPr>
        </p:nvSpPr>
        <p:spPr>
          <a:xfrm>
            <a:off x="2382592" y="1905000"/>
            <a:ext cx="9122020" cy="4560194"/>
          </a:xfrm>
        </p:spPr>
        <p:txBody>
          <a:bodyPr>
            <a:normAutofit/>
          </a:bodyPr>
          <a:lstStyle/>
          <a:p>
            <a:pPr marL="0" indent="0">
              <a:buNone/>
            </a:pPr>
            <a:r>
              <a:rPr lang="en-GB" sz="2000" b="1" i="1" dirty="0"/>
              <a:t>In order for Catholic RSE to be fully effective it needs to:</a:t>
            </a:r>
          </a:p>
          <a:p>
            <a:pPr marL="0" indent="0">
              <a:buNone/>
            </a:pPr>
            <a:r>
              <a:rPr lang="en-GB" sz="2000" dirty="0"/>
              <a:t>•be faithful to the Church's vision of human wholeness whilst recognising the contemporary context in which we live today;</a:t>
            </a:r>
          </a:p>
          <a:p>
            <a:pPr marL="0" indent="0">
              <a:buNone/>
            </a:pPr>
            <a:r>
              <a:rPr lang="en-GB" sz="2000" dirty="0"/>
              <a:t>•involve parents as they are primary educators of their child;</a:t>
            </a:r>
          </a:p>
          <a:p>
            <a:pPr marL="0" indent="0">
              <a:buNone/>
            </a:pPr>
            <a:r>
              <a:rPr lang="en-GB" sz="2000" dirty="0"/>
              <a:t>•provide a positive view of human sexuality and dignity of the human person;</a:t>
            </a:r>
          </a:p>
          <a:p>
            <a:pPr marL="0" indent="0">
              <a:buNone/>
            </a:pPr>
            <a:r>
              <a:rPr lang="en-GB" sz="2000" dirty="0"/>
              <a:t>•equip young people with the ability to make practical judgments about the right thing to do in particular circumstances;</a:t>
            </a:r>
          </a:p>
          <a:p>
            <a:pPr marL="0" indent="0">
              <a:buNone/>
            </a:pPr>
            <a:r>
              <a:rPr lang="en-GB" sz="2000" dirty="0"/>
              <a:t>•explore and promote virtues which are essential to promoting respect and dignity;</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913" y="5177306"/>
            <a:ext cx="1358712" cy="1565833"/>
          </a:xfrm>
          <a:prstGeom prst="rect">
            <a:avLst/>
          </a:prstGeom>
        </p:spPr>
      </p:pic>
    </p:spTree>
    <p:extLst>
      <p:ext uri="{BB962C8B-B14F-4D97-AF65-F5344CB8AC3E}">
        <p14:creationId xmlns:p14="http://schemas.microsoft.com/office/powerpoint/2010/main" val="4138668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37744"/>
            <a:ext cx="8911687" cy="1280890"/>
          </a:xfrm>
        </p:spPr>
        <p:txBody>
          <a:bodyPr>
            <a:normAutofit fontScale="90000"/>
          </a:bodyPr>
          <a:lstStyle/>
          <a:p>
            <a:r>
              <a:rPr lang="en-GB" sz="4400" u="sng" dirty="0">
                <a:solidFill>
                  <a:schemeClr val="accent1"/>
                </a:solidFill>
              </a:rPr>
              <a:t>Children are given opportunities to take part in activities which; </a:t>
            </a:r>
            <a:r>
              <a:rPr lang="en-GB" dirty="0"/>
              <a:t/>
            </a:r>
            <a:br>
              <a:rPr lang="en-GB" dirty="0"/>
            </a:br>
            <a:endParaRPr lang="en-GB" dirty="0"/>
          </a:p>
        </p:txBody>
      </p:sp>
      <p:sp>
        <p:nvSpPr>
          <p:cNvPr id="3" name="Content Placeholder 2"/>
          <p:cNvSpPr>
            <a:spLocks noGrp="1"/>
          </p:cNvSpPr>
          <p:nvPr>
            <p:ph idx="1"/>
          </p:nvPr>
        </p:nvSpPr>
        <p:spPr>
          <a:xfrm>
            <a:off x="2589212" y="1695717"/>
            <a:ext cx="8915400" cy="4962659"/>
          </a:xfrm>
        </p:spPr>
        <p:txBody>
          <a:bodyPr>
            <a:normAutofit fontScale="77500" lnSpcReduction="20000"/>
          </a:bodyPr>
          <a:lstStyle/>
          <a:p>
            <a:endParaRPr lang="en-GB" dirty="0"/>
          </a:p>
          <a:p>
            <a:pPr marL="0" indent="0">
              <a:buNone/>
            </a:pPr>
            <a:r>
              <a:rPr lang="en-GB" dirty="0"/>
              <a:t>•</a:t>
            </a:r>
            <a:r>
              <a:rPr lang="en-GB" sz="2600" dirty="0"/>
              <a:t>Encourage them to reflect on their own relationships in order to develop </a:t>
            </a:r>
            <a:r>
              <a:rPr lang="en-GB" sz="2600" dirty="0" smtClean="0"/>
              <a:t>an </a:t>
            </a:r>
            <a:r>
              <a:rPr lang="en-GB" sz="2600" dirty="0"/>
              <a:t>understanding of themselves, their sexuality and that of others</a:t>
            </a:r>
          </a:p>
          <a:p>
            <a:pPr marL="0" indent="0">
              <a:buNone/>
            </a:pPr>
            <a:r>
              <a:rPr lang="en-GB" sz="2600" dirty="0"/>
              <a:t>•Help them acquire the skills necessary to develop and sustain relationships</a:t>
            </a:r>
          </a:p>
          <a:p>
            <a:pPr marL="0" indent="0">
              <a:buNone/>
            </a:pPr>
            <a:r>
              <a:rPr lang="en-GB" sz="2600" dirty="0"/>
              <a:t>•Develop self-confidence and self-esteem</a:t>
            </a:r>
          </a:p>
          <a:p>
            <a:pPr marL="0" indent="0">
              <a:buNone/>
            </a:pPr>
            <a:r>
              <a:rPr lang="en-GB" sz="2600" dirty="0"/>
              <a:t>•Help them to consider personal attitudes and make responsible decisions </a:t>
            </a:r>
          </a:p>
          <a:p>
            <a:pPr marL="0" indent="0">
              <a:buNone/>
            </a:pPr>
            <a:r>
              <a:rPr lang="en-GB" sz="2600" dirty="0"/>
              <a:t>•Present facts in an objective and balanced manner and use appropriate terminology</a:t>
            </a:r>
          </a:p>
          <a:p>
            <a:pPr marL="0" indent="0">
              <a:buNone/>
            </a:pPr>
            <a:r>
              <a:rPr lang="en-GB" sz="2600" dirty="0"/>
              <a:t>•Enable them to discuss issues without embarrassment or fear of </a:t>
            </a:r>
            <a:r>
              <a:rPr lang="en-GB" sz="2600" dirty="0" smtClean="0"/>
              <a:t> ridicule</a:t>
            </a:r>
            <a:endParaRPr lang="en-GB" sz="2600" dirty="0"/>
          </a:p>
          <a:p>
            <a:pPr marL="0" indent="0">
              <a:buNone/>
            </a:pPr>
            <a:r>
              <a:rPr lang="en-GB" sz="2600" dirty="0"/>
              <a:t>•Encourage them  to discuss and challenge the message given </a:t>
            </a:r>
            <a:r>
              <a:rPr lang="en-GB" sz="2600" dirty="0" smtClean="0"/>
              <a:t>      out </a:t>
            </a:r>
            <a:r>
              <a:rPr lang="en-GB" sz="2600" dirty="0"/>
              <a:t>by their peers and  the media</a:t>
            </a:r>
          </a:p>
          <a:p>
            <a:pPr marL="0" indent="0">
              <a:buNone/>
            </a:pPr>
            <a:r>
              <a:rPr lang="en-GB"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913" y="5177306"/>
            <a:ext cx="1358712" cy="1565833"/>
          </a:xfrm>
          <a:prstGeom prst="rect">
            <a:avLst/>
          </a:prstGeom>
        </p:spPr>
      </p:pic>
    </p:spTree>
    <p:extLst>
      <p:ext uri="{BB962C8B-B14F-4D97-AF65-F5344CB8AC3E}">
        <p14:creationId xmlns:p14="http://schemas.microsoft.com/office/powerpoint/2010/main" val="134240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832" y="289260"/>
            <a:ext cx="8911687" cy="1280890"/>
          </a:xfrm>
        </p:spPr>
        <p:txBody>
          <a:bodyPr>
            <a:noAutofit/>
          </a:bodyPr>
          <a:lstStyle/>
          <a:p>
            <a:r>
              <a:rPr lang="en-GB" sz="4400" u="sng" dirty="0">
                <a:solidFill>
                  <a:schemeClr val="accent1"/>
                </a:solidFill>
              </a:rPr>
              <a:t>Children are given opportunities to take part in activities which;</a:t>
            </a:r>
          </a:p>
        </p:txBody>
      </p:sp>
      <p:sp>
        <p:nvSpPr>
          <p:cNvPr id="3" name="Content Placeholder 2"/>
          <p:cNvSpPr>
            <a:spLocks noGrp="1"/>
          </p:cNvSpPr>
          <p:nvPr>
            <p:ph idx="1"/>
          </p:nvPr>
        </p:nvSpPr>
        <p:spPr>
          <a:xfrm>
            <a:off x="2283832" y="2120720"/>
            <a:ext cx="8915400" cy="4576293"/>
          </a:xfrm>
        </p:spPr>
        <p:txBody>
          <a:bodyPr>
            <a:normAutofit fontScale="85000" lnSpcReduction="20000"/>
          </a:bodyPr>
          <a:lstStyle/>
          <a:p>
            <a:r>
              <a:rPr lang="en-GB" sz="3000" dirty="0">
                <a:solidFill>
                  <a:schemeClr val="tx2"/>
                </a:solidFill>
              </a:rPr>
              <a:t>Enable them to make informed decisions to help them to assess, avoid </a:t>
            </a:r>
            <a:r>
              <a:rPr lang="en-GB" sz="3000" dirty="0" smtClean="0">
                <a:solidFill>
                  <a:schemeClr val="tx2"/>
                </a:solidFill>
              </a:rPr>
              <a:t>and </a:t>
            </a:r>
            <a:r>
              <a:rPr lang="en-GB" sz="3000" dirty="0">
                <a:solidFill>
                  <a:schemeClr val="tx2"/>
                </a:solidFill>
              </a:rPr>
              <a:t>manage risk </a:t>
            </a:r>
          </a:p>
          <a:p>
            <a:r>
              <a:rPr lang="en-GB" sz="3000" dirty="0">
                <a:solidFill>
                  <a:schemeClr val="tx2"/>
                </a:solidFill>
              </a:rPr>
              <a:t>Develop effective ways of resisting </a:t>
            </a:r>
            <a:r>
              <a:rPr lang="en-GB" sz="3000" dirty="0" smtClean="0">
                <a:solidFill>
                  <a:schemeClr val="tx2"/>
                </a:solidFill>
              </a:rPr>
              <a:t>pressures, </a:t>
            </a:r>
            <a:r>
              <a:rPr lang="en-GB" sz="3000" dirty="0">
                <a:solidFill>
                  <a:schemeClr val="tx2"/>
                </a:solidFill>
              </a:rPr>
              <a:t>including knowing when and where to get help</a:t>
            </a:r>
          </a:p>
          <a:p>
            <a:r>
              <a:rPr lang="en-GB" sz="3000" dirty="0">
                <a:solidFill>
                  <a:schemeClr val="tx2"/>
                </a:solidFill>
              </a:rPr>
              <a:t>Use assertiveness techniques to resist unhelpful pressure</a:t>
            </a:r>
          </a:p>
          <a:p>
            <a:r>
              <a:rPr lang="en-GB" sz="3000" dirty="0">
                <a:solidFill>
                  <a:schemeClr val="tx2"/>
                </a:solidFill>
              </a:rPr>
              <a:t>Develop skills to cope with emergency situations</a:t>
            </a:r>
          </a:p>
          <a:p>
            <a:r>
              <a:rPr lang="en-GB" sz="3000" dirty="0">
                <a:solidFill>
                  <a:schemeClr val="tx2"/>
                </a:solidFill>
              </a:rPr>
              <a:t>Help them to understand rules, rights and responsibilities </a:t>
            </a:r>
          </a:p>
          <a:p>
            <a:r>
              <a:rPr lang="en-GB" sz="3000" dirty="0">
                <a:solidFill>
                  <a:schemeClr val="tx2"/>
                </a:solidFill>
              </a:rPr>
              <a:t>Enable them to consider different points of view </a:t>
            </a:r>
          </a:p>
          <a:p>
            <a:r>
              <a:rPr lang="en-GB" sz="3000" dirty="0">
                <a:solidFill>
                  <a:schemeClr val="tx2"/>
                </a:solidFill>
              </a:rPr>
              <a:t>Explore moral, social and cultural issues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913" y="5177306"/>
            <a:ext cx="1358712" cy="1565833"/>
          </a:xfrm>
          <a:prstGeom prst="rect">
            <a:avLst/>
          </a:prstGeom>
        </p:spPr>
      </p:pic>
    </p:spTree>
    <p:extLst>
      <p:ext uri="{BB962C8B-B14F-4D97-AF65-F5344CB8AC3E}">
        <p14:creationId xmlns:p14="http://schemas.microsoft.com/office/powerpoint/2010/main" val="344927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263"/>
          <a:stretch/>
        </p:blipFill>
        <p:spPr>
          <a:xfrm>
            <a:off x="1884586" y="656822"/>
            <a:ext cx="8617595" cy="56060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913" y="5177306"/>
            <a:ext cx="1358712" cy="1565833"/>
          </a:xfrm>
          <a:prstGeom prst="rect">
            <a:avLst/>
          </a:prstGeom>
        </p:spPr>
      </p:pic>
    </p:spTree>
    <p:extLst>
      <p:ext uri="{BB962C8B-B14F-4D97-AF65-F5344CB8AC3E}">
        <p14:creationId xmlns:p14="http://schemas.microsoft.com/office/powerpoint/2010/main" val="143328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630</TotalTime>
  <Words>892</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Wisp</vt:lpstr>
      <vt:lpstr>Saint Edward’s Catholic Academy</vt:lpstr>
      <vt:lpstr>Aims</vt:lpstr>
      <vt:lpstr>RSE – Parents and carers</vt:lpstr>
      <vt:lpstr>RSE in Catholic schools </vt:lpstr>
      <vt:lpstr>Why is RSE in Catholic Schools important? </vt:lpstr>
      <vt:lpstr>What does outstanding RSE in Catholic school look like? </vt:lpstr>
      <vt:lpstr>Children are given opportunities to take part in activities which;  </vt:lpstr>
      <vt:lpstr>Children are given opportunities to take part in activities which;</vt:lpstr>
      <vt:lpstr>PowerPoint Presentation</vt:lpstr>
      <vt:lpstr>A Journey in Love</vt:lpstr>
      <vt:lpstr>A Journey in Love</vt:lpstr>
      <vt:lpstr>Reception</vt:lpstr>
      <vt:lpstr>Year 1</vt:lpstr>
      <vt:lpstr>Year 2</vt:lpstr>
      <vt:lpstr>Year 3</vt:lpstr>
      <vt:lpstr>PowerPoint Presentation</vt:lpstr>
      <vt:lpstr>PowerPoint Presentation</vt:lpstr>
      <vt:lpstr>PowerPoint Presentation</vt:lpstr>
      <vt:lpstr>RSE at St Edward’s Catholic Academy</vt:lpstr>
      <vt:lpstr>Withdrawing children from RSE</vt:lpstr>
      <vt:lpstr>PowerPoint Presentation</vt:lpstr>
    </vt:vector>
  </TitlesOfParts>
  <Company>St Edmund Campion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at St Edmund Campion</dc:title>
  <dc:creator>Rachel Byrne</dc:creator>
  <cp:lastModifiedBy>Jayne McQuillan</cp:lastModifiedBy>
  <cp:revision>50</cp:revision>
  <cp:lastPrinted>2018-06-05T13:29:49Z</cp:lastPrinted>
  <dcterms:created xsi:type="dcterms:W3CDTF">2016-06-13T12:31:33Z</dcterms:created>
  <dcterms:modified xsi:type="dcterms:W3CDTF">2018-06-05T22:06:35Z</dcterms:modified>
</cp:coreProperties>
</file>